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04" r:id="rId2"/>
    <p:sldId id="357" r:id="rId3"/>
    <p:sldId id="308" r:id="rId4"/>
    <p:sldId id="345" r:id="rId5"/>
    <p:sldId id="352" r:id="rId6"/>
    <p:sldId id="346" r:id="rId7"/>
    <p:sldId id="347" r:id="rId8"/>
    <p:sldId id="348" r:id="rId9"/>
    <p:sldId id="350" r:id="rId10"/>
    <p:sldId id="356" r:id="rId11"/>
    <p:sldId id="295" r:id="rId12"/>
    <p:sldId id="349" r:id="rId13"/>
    <p:sldId id="366" r:id="rId14"/>
    <p:sldId id="367" r:id="rId15"/>
    <p:sldId id="368" r:id="rId16"/>
    <p:sldId id="370" r:id="rId17"/>
    <p:sldId id="371" r:id="rId18"/>
    <p:sldId id="369" r:id="rId19"/>
    <p:sldId id="354" r:id="rId20"/>
    <p:sldId id="355" r:id="rId21"/>
    <p:sldId id="372" r:id="rId22"/>
    <p:sldId id="331" r:id="rId23"/>
    <p:sldId id="351" r:id="rId24"/>
    <p:sldId id="358" r:id="rId25"/>
    <p:sldId id="359" r:id="rId26"/>
    <p:sldId id="335" r:id="rId27"/>
    <p:sldId id="342" r:id="rId28"/>
    <p:sldId id="323" r:id="rId29"/>
    <p:sldId id="336" r:id="rId30"/>
    <p:sldId id="360" r:id="rId31"/>
    <p:sldId id="361" r:id="rId32"/>
    <p:sldId id="364" r:id="rId33"/>
    <p:sldId id="363" r:id="rId34"/>
    <p:sldId id="341" r:id="rId35"/>
    <p:sldId id="332"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660033"/>
    <a:srgbClr val="860037"/>
    <a:srgbClr val="CBD057"/>
    <a:srgbClr val="BFE4FF"/>
    <a:srgbClr val="40B0FF"/>
    <a:srgbClr val="D0E2C1"/>
    <a:srgbClr val="A1C484"/>
    <a:srgbClr val="F3D1B8"/>
    <a:srgbClr val="E8A2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9" autoAdjust="0"/>
  </p:normalViewPr>
  <p:slideViewPr>
    <p:cSldViewPr snapToGrid="0" snapToObjects="1" showGuides="1">
      <p:cViewPr>
        <p:scale>
          <a:sx n="60" d="100"/>
          <a:sy n="60" d="100"/>
        </p:scale>
        <p:origin x="-78" y="-72"/>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xmlns=""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cstate="print"/>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xmlns=""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pPr/>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pPr/>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xmlns=""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xmlns=""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pPr/>
              <a:t>‹#›</a:t>
            </a:fld>
            <a:endParaRPr lang="en-US"/>
          </a:p>
        </p:txBody>
      </p:sp>
    </p:spTree>
    <p:extLst>
      <p:ext uri="{BB962C8B-B14F-4D97-AF65-F5344CB8AC3E}">
        <p14:creationId xmlns:p14="http://schemas.microsoft.com/office/powerpoint/2010/main" xmlns=""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blogs.kqed.org/stateofhealth/2012/06/21/loneliness-is-bad-for-the-elderly/oldpersoncanegeneri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urbellmedical.com/files/img-prod2-lg/handheld_pendant_patient_large.jp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trbimg.com/img-518aef27/turbine/la-oe-swan-post-hospital-care-20130509-001/488/374x4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7999"/>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8"/>
          <p:cNvSpPr>
            <a:spLocks noGrp="1"/>
          </p:cNvSpPr>
          <p:nvPr>
            <p:ph type="ctrTitle"/>
          </p:nvPr>
        </p:nvSpPr>
        <p:spPr>
          <a:xfrm>
            <a:off x="0" y="-1"/>
            <a:ext cx="9144000" cy="6858000"/>
          </a:xfrm>
        </p:spPr>
        <p:txBody>
          <a:bodyPr/>
          <a:lstStyle/>
          <a:p>
            <a:r>
              <a:rPr lang="en-CA" dirty="0" smtClean="0"/>
              <a:t> </a:t>
            </a:r>
            <a:br>
              <a:rPr lang="en-CA" dirty="0" smtClean="0"/>
            </a:br>
            <a:r>
              <a:rPr lang="en-CA" dirty="0" smtClean="0"/>
              <a:t>  </a:t>
            </a:r>
            <a:br>
              <a:rPr lang="en-CA" dirty="0" smtClean="0"/>
            </a:br>
            <a:endParaRPr lang="en-CA" dirty="0"/>
          </a:p>
        </p:txBody>
      </p:sp>
      <p:pic>
        <p:nvPicPr>
          <p:cNvPr id="56" name="New picture"/>
          <p:cNvPicPr/>
          <p:nvPr/>
        </p:nvPicPr>
        <p:blipFill>
          <a:blip r:embed="rId3" cstate="print"/>
          <a:srcRect l="10888" r="30486" b="21954"/>
          <a:stretch>
            <a:fillRect/>
          </a:stretch>
        </p:blipFill>
        <p:spPr>
          <a:xfrm>
            <a:off x="296457" y="5438274"/>
            <a:ext cx="3842406" cy="1122947"/>
          </a:xfrm>
          <a:prstGeom prst="rect">
            <a:avLst/>
          </a:prstGeom>
          <a:ln>
            <a:solidFill>
              <a:srgbClr val="FFFFFF">
                <a:alpha val="0"/>
              </a:srgbClr>
            </a:solidFill>
          </a:ln>
        </p:spPr>
      </p:pic>
      <p:sp>
        <p:nvSpPr>
          <p:cNvPr id="12" name="TextBox 11"/>
          <p:cNvSpPr txBox="1"/>
          <p:nvPr/>
        </p:nvSpPr>
        <p:spPr>
          <a:xfrm>
            <a:off x="513348" y="875866"/>
            <a:ext cx="6063916" cy="3022366"/>
          </a:xfrm>
          <a:prstGeom prst="rect">
            <a:avLst/>
          </a:prstGeom>
          <a:noFill/>
        </p:spPr>
        <p:txBody>
          <a:bodyPr wrap="square" rtlCol="0">
            <a:spAutoFit/>
          </a:bodyPr>
          <a:lstStyle/>
          <a:p>
            <a:pPr>
              <a:lnSpc>
                <a:spcPct val="80000"/>
              </a:lnSpc>
            </a:pPr>
            <a:r>
              <a:rPr lang="en-US" sz="5400" b="1" cap="small" dirty="0" smtClean="0">
                <a:solidFill>
                  <a:schemeClr val="bg1"/>
                </a:solidFill>
                <a:effectLst>
                  <a:outerShdw blurRad="38100" dist="38100" dir="2700000" algn="tl">
                    <a:srgbClr val="000000">
                      <a:alpha val="43137"/>
                    </a:srgbClr>
                  </a:outerShdw>
                </a:effectLst>
                <a:latin typeface="Cambria" pitchFamily="18" charset="0"/>
              </a:rPr>
              <a:t>Fall </a:t>
            </a:r>
          </a:p>
          <a:p>
            <a:pPr>
              <a:lnSpc>
                <a:spcPct val="80000"/>
              </a:lnSpc>
            </a:pPr>
            <a:r>
              <a:rPr lang="en-US" sz="5400" b="1" cap="small" dirty="0" smtClean="0">
                <a:solidFill>
                  <a:schemeClr val="bg1"/>
                </a:solidFill>
                <a:effectLst>
                  <a:outerShdw blurRad="38100" dist="38100" dir="2700000" algn="tl">
                    <a:srgbClr val="000000">
                      <a:alpha val="43137"/>
                    </a:srgbClr>
                  </a:outerShdw>
                </a:effectLst>
                <a:latin typeface="Cambria" pitchFamily="18" charset="0"/>
              </a:rPr>
              <a:t>Prevention </a:t>
            </a:r>
          </a:p>
          <a:p>
            <a:endParaRPr lang="en-US" sz="3200" b="1" i="1" dirty="0" smtClean="0">
              <a:solidFill>
                <a:schemeClr val="bg1"/>
              </a:solidFill>
              <a:effectLst>
                <a:outerShdw blurRad="38100" dist="38100" dir="2700000" algn="tl">
                  <a:srgbClr val="000000">
                    <a:alpha val="43137"/>
                  </a:srgbClr>
                </a:outerShdw>
              </a:effectLst>
              <a:latin typeface="Cambria" pitchFamily="18" charset="0"/>
            </a:endParaRPr>
          </a:p>
          <a:p>
            <a:r>
              <a:rPr lang="en-US" sz="3600" b="1" i="1" dirty="0" smtClean="0">
                <a:solidFill>
                  <a:schemeClr val="bg1"/>
                </a:solidFill>
                <a:effectLst>
                  <a:outerShdw blurRad="38100" dist="38100" dir="2700000" algn="tl">
                    <a:srgbClr val="000000">
                      <a:alpha val="43137"/>
                    </a:srgbClr>
                  </a:outerShdw>
                </a:effectLst>
                <a:latin typeface="Cambria" pitchFamily="18" charset="0"/>
              </a:rPr>
              <a:t>for Clinical Services</a:t>
            </a:r>
          </a:p>
          <a:p>
            <a:pPr algn="ctr"/>
            <a:endParaRPr lang="en-US" sz="3200" dirty="0" smtClean="0">
              <a:latin typeface="Cambria" pitchFamily="18" charset="0"/>
            </a:endParaRPr>
          </a:p>
        </p:txBody>
      </p:sp>
    </p:spTree>
    <p:extLst>
      <p:ext uri="{BB962C8B-B14F-4D97-AF65-F5344CB8AC3E}">
        <p14:creationId xmlns:p14="http://schemas.microsoft.com/office/powerpoint/2010/main" xmlns="" val="1804185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a:p>
        </p:txBody>
      </p:sp>
      <p:sp>
        <p:nvSpPr>
          <p:cNvPr id="8"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Definitions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9" name="TextBox 8"/>
          <p:cNvSpPr txBox="1"/>
          <p:nvPr/>
        </p:nvSpPr>
        <p:spPr>
          <a:xfrm>
            <a:off x="1198179" y="1939159"/>
            <a:ext cx="3137338" cy="2308324"/>
          </a:xfrm>
          <a:prstGeom prst="rect">
            <a:avLst/>
          </a:prstGeom>
          <a:noFill/>
        </p:spPr>
        <p:txBody>
          <a:bodyPr wrap="square" rtlCol="0">
            <a:spAutoFit/>
          </a:bodyPr>
          <a:lstStyle/>
          <a:p>
            <a:r>
              <a:rPr lang="en-US" b="1" dirty="0" smtClean="0">
                <a:latin typeface="Cambria" pitchFamily="18" charset="0"/>
              </a:rPr>
              <a:t>FALL</a:t>
            </a:r>
            <a:r>
              <a:rPr lang="en-US" dirty="0" smtClean="0">
                <a:latin typeface="Cambria" pitchFamily="18" charset="0"/>
              </a:rPr>
              <a:t> - a sudden uncontrolled, unintentional, downward displacement of the body to the ground or other surface, </a:t>
            </a:r>
            <a:r>
              <a:rPr lang="en-US" b="1" i="1" u="sng" dirty="0" smtClean="0">
                <a:latin typeface="Cambria" pitchFamily="18" charset="0"/>
              </a:rPr>
              <a:t>excluding</a:t>
            </a:r>
            <a:r>
              <a:rPr lang="en-US" dirty="0" smtClean="0">
                <a:latin typeface="Cambria" pitchFamily="18" charset="0"/>
              </a:rPr>
              <a:t> falls resulting from violent blows or other purposeful actions.</a:t>
            </a:r>
          </a:p>
          <a:p>
            <a:endParaRPr lang="en-US" dirty="0" smtClean="0">
              <a:latin typeface="Cambria" pitchFamily="18" charset="0"/>
            </a:endParaRPr>
          </a:p>
        </p:txBody>
      </p:sp>
      <p:pic>
        <p:nvPicPr>
          <p:cNvPr id="26626" name="Picture 2" descr="http://www.hcplive.com/media/webexclusives/1116637355f871869728d193df87a0d2.jpg"/>
          <p:cNvPicPr>
            <a:picLocks noChangeAspect="1" noChangeArrowheads="1"/>
          </p:cNvPicPr>
          <p:nvPr/>
        </p:nvPicPr>
        <p:blipFill>
          <a:blip r:embed="rId2" cstate="print"/>
          <a:srcRect l="5928" t="7970" r="5803" b="7589"/>
          <a:stretch>
            <a:fillRect/>
          </a:stretch>
        </p:blipFill>
        <p:spPr bwMode="auto">
          <a:xfrm>
            <a:off x="4666593" y="1702676"/>
            <a:ext cx="3090042" cy="231753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198179" y="4451582"/>
            <a:ext cx="6827140" cy="877163"/>
          </a:xfrm>
          <a:prstGeom prst="rect">
            <a:avLst/>
          </a:prstGeom>
        </p:spPr>
        <p:txBody>
          <a:bodyPr wrap="square">
            <a:spAutoFit/>
          </a:bodyPr>
          <a:lstStyle/>
          <a:p>
            <a:r>
              <a:rPr lang="en-US" sz="1700" b="1" dirty="0" smtClean="0">
                <a:latin typeface="Cambria" pitchFamily="18" charset="0"/>
              </a:rPr>
              <a:t>NEAR FALL </a:t>
            </a:r>
            <a:r>
              <a:rPr lang="en-US" sz="1700" dirty="0" smtClean="0">
                <a:latin typeface="Cambria" pitchFamily="18" charset="0"/>
              </a:rPr>
              <a:t>- a sudden loss of balance that does not result in a fall or other injury. This can include a person who slips, stumbles or trips but is able to regain control prior to falling.</a:t>
            </a:r>
          </a:p>
        </p:txBody>
      </p:sp>
    </p:spTree>
    <p:extLst>
      <p:ext uri="{BB962C8B-B14F-4D97-AF65-F5344CB8AC3E}">
        <p14:creationId xmlns:p14="http://schemas.microsoft.com/office/powerpoint/2010/main" xmlns="" val="216636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a:p>
        </p:txBody>
      </p:sp>
      <p:sp>
        <p:nvSpPr>
          <p:cNvPr id="8"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Definitions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340069" y="1838766"/>
            <a:ext cx="3405352" cy="3231654"/>
          </a:xfrm>
          <a:prstGeom prst="rect">
            <a:avLst/>
          </a:prstGeom>
        </p:spPr>
        <p:txBody>
          <a:bodyPr wrap="square">
            <a:spAutoFit/>
          </a:bodyPr>
          <a:lstStyle/>
          <a:p>
            <a:r>
              <a:rPr lang="en-US" sz="1700" b="1" cap="all" dirty="0" err="1" smtClean="0">
                <a:latin typeface="Cambria" pitchFamily="18" charset="0"/>
              </a:rPr>
              <a:t>unwitnessed</a:t>
            </a:r>
            <a:r>
              <a:rPr lang="en-US" sz="1700" b="1" cap="all" dirty="0" smtClean="0">
                <a:latin typeface="Cambria" pitchFamily="18" charset="0"/>
              </a:rPr>
              <a:t> fall </a:t>
            </a:r>
            <a:r>
              <a:rPr lang="en-US" sz="1700" cap="all" dirty="0" smtClean="0">
                <a:latin typeface="Cambria" pitchFamily="18" charset="0"/>
              </a:rPr>
              <a:t>- </a:t>
            </a:r>
            <a:r>
              <a:rPr lang="en-US" sz="1700" dirty="0" smtClean="0">
                <a:latin typeface="Cambria" pitchFamily="18" charset="0"/>
              </a:rPr>
              <a:t>occurs when a patient is found on the floor and neither the patient nor anyone else knows how he/she got there.</a:t>
            </a:r>
          </a:p>
          <a:p>
            <a:endParaRPr lang="en-US" sz="1700" dirty="0" smtClean="0">
              <a:latin typeface="Cambria" pitchFamily="18" charset="0"/>
            </a:endParaRPr>
          </a:p>
          <a:p>
            <a:endParaRPr lang="en-US" sz="1700" dirty="0" smtClean="0">
              <a:latin typeface="Cambria" pitchFamily="18" charset="0"/>
            </a:endParaRPr>
          </a:p>
          <a:p>
            <a:r>
              <a:rPr lang="en-US" sz="1700" b="1" dirty="0" smtClean="0">
                <a:latin typeface="Cambria" pitchFamily="18" charset="0"/>
              </a:rPr>
              <a:t>ASSISTED DESCENT </a:t>
            </a:r>
            <a:r>
              <a:rPr lang="en-US" sz="1700" dirty="0" smtClean="0">
                <a:latin typeface="Cambria" pitchFamily="18" charset="0"/>
              </a:rPr>
              <a:t>– an event in which any staff member was with the patient at the time of the fall and was able to ease the patient’s descent to the floor</a:t>
            </a:r>
          </a:p>
        </p:txBody>
      </p:sp>
      <p:pic>
        <p:nvPicPr>
          <p:cNvPr id="15362" name="Picture 2" descr="http://www.ptconsultants.biz/images/Floor%20transferby%20a%20patient%20after%20a%20stroke.JPG"/>
          <p:cNvPicPr>
            <a:picLocks noChangeAspect="1" noChangeArrowheads="1"/>
          </p:cNvPicPr>
          <p:nvPr/>
        </p:nvPicPr>
        <p:blipFill>
          <a:blip r:embed="rId2" cstate="print"/>
          <a:srcRect/>
          <a:stretch>
            <a:fillRect/>
          </a:stretch>
        </p:blipFill>
        <p:spPr bwMode="auto">
          <a:xfrm>
            <a:off x="5281449" y="2065283"/>
            <a:ext cx="2869323" cy="2743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6636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Fall-Related Injuries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930442" y="1630990"/>
            <a:ext cx="7177306" cy="4031873"/>
          </a:xfrm>
          <a:prstGeom prst="rect">
            <a:avLst/>
          </a:prstGeom>
          <a:noFill/>
        </p:spPr>
        <p:txBody>
          <a:bodyPr wrap="square" rtlCol="0">
            <a:spAutoFit/>
          </a:bodyPr>
          <a:lstStyle/>
          <a:p>
            <a:r>
              <a:rPr lang="en-US" b="1" dirty="0" smtClean="0">
                <a:solidFill>
                  <a:srgbClr val="C00000"/>
                </a:solidFill>
                <a:latin typeface="Cambria" pitchFamily="18" charset="0"/>
              </a:rPr>
              <a:t>LEVEL OF INJURIES</a:t>
            </a:r>
          </a:p>
          <a:p>
            <a:endParaRPr lang="en-US" b="1" i="1" dirty="0" smtClean="0">
              <a:latin typeface="Cambria" pitchFamily="18" charset="0"/>
            </a:endParaRPr>
          </a:p>
          <a:p>
            <a:pPr marL="465138"/>
            <a:r>
              <a:rPr lang="en-US" b="1" dirty="0" smtClean="0">
                <a:latin typeface="Cambria" pitchFamily="18" charset="0"/>
              </a:rPr>
              <a:t>None :   </a:t>
            </a:r>
            <a:r>
              <a:rPr lang="en-US" i="1" dirty="0" smtClean="0">
                <a:latin typeface="Cambria" pitchFamily="18" charset="0"/>
              </a:rPr>
              <a:t>No injury as a result of fall</a:t>
            </a:r>
          </a:p>
          <a:p>
            <a:endParaRPr lang="en-US" sz="1000" b="1" dirty="0" smtClean="0">
              <a:latin typeface="Cambria" pitchFamily="18" charset="0"/>
            </a:endParaRPr>
          </a:p>
          <a:p>
            <a:pPr marL="1941513" indent="-1476375"/>
            <a:r>
              <a:rPr lang="en-US" b="1" dirty="0" smtClean="0">
                <a:latin typeface="Cambria" pitchFamily="18" charset="0"/>
              </a:rPr>
              <a:t>Mild/Minor :   </a:t>
            </a:r>
            <a:r>
              <a:rPr lang="en-US" i="1" dirty="0" smtClean="0">
                <a:latin typeface="Cambria" pitchFamily="18" charset="0"/>
              </a:rPr>
              <a:t>Requires minor intervention (i.e. application of a dressing, ice, cleaning of a wound, limb elevation or topical administration), no loss of function</a:t>
            </a:r>
          </a:p>
          <a:p>
            <a:endParaRPr lang="en-US" sz="1000" i="1" dirty="0" smtClean="0">
              <a:latin typeface="Cambria" pitchFamily="18" charset="0"/>
            </a:endParaRPr>
          </a:p>
          <a:p>
            <a:pPr marL="1716088" indent="-1250950"/>
            <a:r>
              <a:rPr lang="en-US" b="1" dirty="0" smtClean="0">
                <a:latin typeface="Cambria" pitchFamily="18" charset="0"/>
              </a:rPr>
              <a:t>Moderate :   </a:t>
            </a:r>
            <a:r>
              <a:rPr lang="en-US" i="1" dirty="0" smtClean="0">
                <a:latin typeface="Cambria" pitchFamily="18" charset="0"/>
              </a:rPr>
              <a:t>Result includes sutures, closed reduction or splinting, temporary loss of function</a:t>
            </a:r>
          </a:p>
          <a:p>
            <a:endParaRPr lang="en-US" sz="1000" b="1" dirty="0" smtClean="0">
              <a:latin typeface="Cambria" pitchFamily="18" charset="0"/>
            </a:endParaRPr>
          </a:p>
          <a:p>
            <a:pPr marL="1316038" indent="-850900"/>
            <a:r>
              <a:rPr lang="en-US" b="1" dirty="0" smtClean="0">
                <a:latin typeface="Cambria" pitchFamily="18" charset="0"/>
              </a:rPr>
              <a:t>Major :   </a:t>
            </a:r>
            <a:r>
              <a:rPr lang="en-US" i="1" dirty="0" smtClean="0">
                <a:latin typeface="Cambria" pitchFamily="18" charset="0"/>
              </a:rPr>
              <a:t>Results in casting, open reduction to correct fracture, dislocation or tissue injury, traction and/or permanent loss of function or death</a:t>
            </a:r>
          </a:p>
          <a:p>
            <a:pPr marL="1316038" indent="-850900"/>
            <a:endParaRPr lang="en-US" sz="1000" i="1" dirty="0" smtClean="0">
              <a:latin typeface="Cambria" pitchFamily="18" charset="0"/>
            </a:endParaRPr>
          </a:p>
          <a:p>
            <a:pPr marL="1316038" indent="-850900"/>
            <a:r>
              <a:rPr lang="en-US" b="1" dirty="0" smtClean="0">
                <a:latin typeface="Cambria" pitchFamily="18" charset="0"/>
              </a:rPr>
              <a:t>Death :    </a:t>
            </a:r>
            <a:r>
              <a:rPr lang="en-US" i="1" dirty="0" smtClean="0">
                <a:latin typeface="Cambria" pitchFamily="18" charset="0"/>
              </a:rPr>
              <a:t>Fall determined to be the cause of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545021" y="1608083"/>
            <a:ext cx="6053958" cy="2695903"/>
          </a:xfrm>
        </p:spPr>
        <p:txBody>
          <a:bodyPr rtlCol="0">
            <a:normAutofit/>
          </a:bodyPr>
          <a:lstStyle/>
          <a:p>
            <a:pPr eaLnBrk="1" fontAlgn="auto" hangingPunct="1">
              <a:spcBef>
                <a:spcPts val="0"/>
              </a:spcBef>
              <a:spcAft>
                <a:spcPts val="0"/>
              </a:spcAft>
              <a:buClr>
                <a:schemeClr val="tx1"/>
              </a:buClr>
              <a:buFont typeface="Wingdings" pitchFamily="2" charset="2"/>
              <a:buChar char="§"/>
              <a:defRPr/>
            </a:pPr>
            <a:r>
              <a:rPr lang="en-US" sz="1800" dirty="0" smtClean="0">
                <a:latin typeface="Cambria" pitchFamily="18" charset="0"/>
              </a:rPr>
              <a:t>A fall risk assessment will be completed by a licensed nurse for all patients admitted to the hospital and outpatient service areas and appropriate interventions will be implemented for those patients identified as high fall risk.</a:t>
            </a:r>
            <a:endParaRPr lang="en-US" sz="1800" b="1" i="1" dirty="0" smtClean="0">
              <a:latin typeface="Cambria" pitchFamily="18" charset="0"/>
            </a:endParaRPr>
          </a:p>
          <a:p>
            <a:pPr eaLnBrk="1" fontAlgn="auto" hangingPunct="1">
              <a:spcBef>
                <a:spcPts val="0"/>
              </a:spcBef>
              <a:spcAft>
                <a:spcPts val="0"/>
              </a:spcAft>
              <a:buClr>
                <a:schemeClr val="tx1"/>
              </a:buClr>
              <a:buNone/>
              <a:defRPr/>
            </a:pPr>
            <a:endParaRPr lang="en-US" sz="1800" b="1" i="1" dirty="0" smtClean="0">
              <a:latin typeface="Cambria" pitchFamily="18" charset="0"/>
            </a:endParaRPr>
          </a:p>
          <a:p>
            <a:pPr eaLnBrk="1" fontAlgn="auto" hangingPunct="1">
              <a:spcBef>
                <a:spcPts val="0"/>
              </a:spcBef>
              <a:spcAft>
                <a:spcPts val="0"/>
              </a:spcAft>
              <a:buClr>
                <a:schemeClr val="tx1"/>
              </a:buClr>
              <a:buFont typeface="Wingdings" pitchFamily="2" charset="2"/>
              <a:buChar char="§"/>
              <a:defRPr/>
            </a:pPr>
            <a:r>
              <a:rPr lang="en-US" sz="1800" dirty="0" smtClean="0">
                <a:latin typeface="Cambria" pitchFamily="18" charset="0"/>
              </a:rPr>
              <a:t>Reassessment will be done daily and/or after an operative or invasive procedure, unplanned change in mental status, other changes in medical status or following a fall. </a:t>
            </a:r>
          </a:p>
          <a:p>
            <a:pPr eaLnBrk="1" fontAlgn="auto" hangingPunct="1">
              <a:spcBef>
                <a:spcPts val="0"/>
              </a:spcBef>
              <a:spcAft>
                <a:spcPts val="0"/>
              </a:spcAft>
              <a:buClr>
                <a:schemeClr val="tx1"/>
              </a:buClr>
              <a:buFont typeface="Wingdings" pitchFamily="2" charset="2"/>
              <a:buChar char="§"/>
              <a:defRPr/>
            </a:pPr>
            <a:endParaRPr lang="en-US" sz="1800" i="1" dirty="0" smtClean="0">
              <a:latin typeface="Cambria" pitchFamily="18" charset="0"/>
            </a:endParaRPr>
          </a:p>
          <a:p>
            <a:pPr eaLnBrk="1" fontAlgn="auto" hangingPunct="1">
              <a:spcBef>
                <a:spcPts val="0"/>
              </a:spcBef>
              <a:spcAft>
                <a:spcPts val="0"/>
              </a:spcAft>
              <a:buClr>
                <a:schemeClr val="tx1"/>
              </a:buClr>
              <a:buFont typeface="Wingdings" pitchFamily="2" charset="2"/>
              <a:buChar char="§"/>
              <a:defRPr/>
            </a:pPr>
            <a:endParaRPr lang="en-US" sz="1800" i="1" dirty="0">
              <a:latin typeface="Cambria" pitchFamily="18" charset="0"/>
            </a:endParaRPr>
          </a:p>
        </p:txBody>
      </p:sp>
      <p:sp>
        <p:nvSpPr>
          <p:cNvPr id="6"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a:t>
            </a:r>
            <a:endParaRPr lang="en-CA" sz="3500" b="1"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 Tools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4414345" y="1655379"/>
            <a:ext cx="3421116" cy="331767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27124" y="1923393"/>
            <a:ext cx="3187676" cy="3693319"/>
          </a:xfrm>
          <a:prstGeom prst="rect">
            <a:avLst/>
          </a:prstGeom>
          <a:noFill/>
        </p:spPr>
        <p:txBody>
          <a:bodyPr wrap="square" rtlCol="0">
            <a:spAutoFit/>
          </a:bodyPr>
          <a:lstStyle/>
          <a:p>
            <a:pPr marL="400050" indent="-400050">
              <a:buAutoNum type="romanUcPeriod"/>
            </a:pPr>
            <a:r>
              <a:rPr lang="en-US" b="1" dirty="0" smtClean="0">
                <a:latin typeface="Cambria" pitchFamily="18" charset="0"/>
              </a:rPr>
              <a:t>Johns Hopkins Fall Assessment Tool</a:t>
            </a:r>
            <a:endParaRPr lang="en-US" b="1" i="1" dirty="0" smtClean="0">
              <a:latin typeface="Cambria" pitchFamily="18" charset="0"/>
            </a:endParaRPr>
          </a:p>
          <a:p>
            <a:pPr marL="400050" indent="-163513"/>
            <a:endParaRPr lang="en-US" b="1" dirty="0" smtClean="0">
              <a:latin typeface="Cambria" pitchFamily="18" charset="0"/>
            </a:endParaRPr>
          </a:p>
          <a:p>
            <a:pPr marL="400050" indent="-400050">
              <a:buFont typeface="+mj-lt"/>
              <a:buAutoNum type="romanUcPeriod" startAt="2"/>
            </a:pPr>
            <a:r>
              <a:rPr lang="en-US" b="1" dirty="0" smtClean="0">
                <a:latin typeface="Cambria" pitchFamily="18" charset="0"/>
              </a:rPr>
              <a:t>Injury/Fall Risk Matrix</a:t>
            </a:r>
          </a:p>
          <a:p>
            <a:pPr marL="400050" indent="-400050"/>
            <a:endParaRPr lang="en-US" b="1" i="1" dirty="0" smtClean="0">
              <a:latin typeface="Cambria" pitchFamily="18" charset="0"/>
            </a:endParaRPr>
          </a:p>
          <a:p>
            <a:pPr marL="636588" indent="-179388"/>
            <a:r>
              <a:rPr lang="en-US" b="1" i="1" dirty="0" smtClean="0">
                <a:latin typeface="Cambria" pitchFamily="18" charset="0"/>
              </a:rPr>
              <a:t> </a:t>
            </a:r>
            <a:r>
              <a:rPr lang="en-US" i="1" dirty="0" smtClean="0">
                <a:latin typeface="Cambria" pitchFamily="18" charset="0"/>
              </a:rPr>
              <a:t>- used for all inpatient and outpatient surgery/ ambulatory care patients 13 years and older</a:t>
            </a:r>
            <a:endParaRPr lang="en-US" b="1" dirty="0" smtClean="0">
              <a:latin typeface="Cambria" pitchFamily="18" charset="0"/>
            </a:endParaRPr>
          </a:p>
          <a:p>
            <a:pPr marL="636588" indent="-179388"/>
            <a:r>
              <a:rPr lang="en-US" i="1" dirty="0" smtClean="0">
                <a:latin typeface="Cambria" pitchFamily="18" charset="0"/>
              </a:rPr>
              <a:t>-  used for general patient population</a:t>
            </a:r>
          </a:p>
          <a:p>
            <a:pPr marL="400050" indent="-400050"/>
            <a:endParaRPr lang="en-US" b="1" dirty="0" smtClean="0">
              <a:latin typeface="Cambria" pitchFamily="18" charset="0"/>
            </a:endParaRPr>
          </a:p>
        </p:txBody>
      </p:sp>
      <p:pic>
        <p:nvPicPr>
          <p:cNvPr id="51204" name="Picture 4"/>
          <p:cNvPicPr>
            <a:picLocks noChangeAspect="1" noChangeArrowheads="1"/>
          </p:cNvPicPr>
          <p:nvPr/>
        </p:nvPicPr>
        <p:blipFill>
          <a:blip r:embed="rId3" cstate="print"/>
          <a:srcRect l="19394" t="21591" r="64091" b="16364"/>
          <a:stretch>
            <a:fillRect/>
          </a:stretch>
        </p:blipFill>
        <p:spPr bwMode="auto">
          <a:xfrm>
            <a:off x="5541092" y="2694367"/>
            <a:ext cx="2807288" cy="33962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 Tools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1114927" y="1931949"/>
            <a:ext cx="2889515" cy="2585323"/>
          </a:xfrm>
          <a:prstGeom prst="rect">
            <a:avLst/>
          </a:prstGeom>
          <a:noFill/>
        </p:spPr>
        <p:txBody>
          <a:bodyPr wrap="square" rtlCol="0">
            <a:spAutoFit/>
          </a:bodyPr>
          <a:lstStyle/>
          <a:p>
            <a:pPr marL="400050" indent="-400050">
              <a:buAutoNum type="romanUcPeriod" startAt="3"/>
            </a:pPr>
            <a:r>
              <a:rPr lang="en-US" b="1" dirty="0" smtClean="0">
                <a:latin typeface="Cambria" pitchFamily="18" charset="0"/>
              </a:rPr>
              <a:t>Little </a:t>
            </a:r>
            <a:r>
              <a:rPr lang="en-US" b="1" dirty="0" err="1" smtClean="0">
                <a:latin typeface="Cambria" pitchFamily="18" charset="0"/>
              </a:rPr>
              <a:t>Schmidy</a:t>
            </a:r>
            <a:r>
              <a:rPr lang="en-US" b="1" dirty="0" smtClean="0">
                <a:latin typeface="Cambria" pitchFamily="18" charset="0"/>
              </a:rPr>
              <a:t> Fall Assessment Tool</a:t>
            </a:r>
          </a:p>
          <a:p>
            <a:pPr marL="400050" indent="-400050"/>
            <a:endParaRPr lang="en-US" b="1" dirty="0" smtClean="0">
              <a:latin typeface="Cambria" pitchFamily="18" charset="0"/>
            </a:endParaRPr>
          </a:p>
          <a:p>
            <a:pPr marL="223838" indent="-223838"/>
            <a:r>
              <a:rPr lang="en-US" b="1" i="1" dirty="0" smtClean="0">
                <a:latin typeface="Cambria" pitchFamily="18" charset="0"/>
              </a:rPr>
              <a:t>  </a:t>
            </a:r>
            <a:r>
              <a:rPr lang="en-US" i="1" dirty="0" smtClean="0">
                <a:latin typeface="Cambria" pitchFamily="18" charset="0"/>
              </a:rPr>
              <a:t>- used for pediatric patients including inpatient and outpatient surgery/ ambulatory care patients under 13 years old</a:t>
            </a:r>
            <a:endParaRPr lang="en-US" b="1" i="1" dirty="0">
              <a:latin typeface="Cambria" pitchFamily="18" charset="0"/>
            </a:endParaRPr>
          </a:p>
        </p:txBody>
      </p:sp>
      <p:pic>
        <p:nvPicPr>
          <p:cNvPr id="52226" name="Picture 2"/>
          <p:cNvPicPr>
            <a:picLocks noChangeAspect="1" noChangeArrowheads="1"/>
          </p:cNvPicPr>
          <p:nvPr/>
        </p:nvPicPr>
        <p:blipFill>
          <a:blip r:embed="rId2" cstate="print"/>
          <a:srcRect/>
          <a:stretch>
            <a:fillRect/>
          </a:stretch>
        </p:blipFill>
        <p:spPr bwMode="auto">
          <a:xfrm>
            <a:off x="4313810" y="1609293"/>
            <a:ext cx="3492042" cy="3497682"/>
          </a:xfrm>
          <a:prstGeom prst="rect">
            <a:avLst/>
          </a:prstGeom>
          <a:ln>
            <a:noFill/>
          </a:ln>
          <a:effectLst>
            <a:outerShdw blurRad="292100" dist="139700" dir="2700000" algn="tl" rotWithShape="0">
              <a:srgbClr val="333333">
                <a:alpha val="65000"/>
              </a:srgbClr>
            </a:outerShdw>
          </a:effectLst>
        </p:spPr>
      </p:pic>
      <p:pic>
        <p:nvPicPr>
          <p:cNvPr id="8" name="Picture 2"/>
          <p:cNvPicPr>
            <a:picLocks noGrp="1" noChangeAspect="1" noChangeArrowheads="1"/>
          </p:cNvPicPr>
          <p:nvPr>
            <p:ph sz="quarter" idx="1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2998" y="2749508"/>
            <a:ext cx="2625382" cy="353552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 Tools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1026695" y="2260483"/>
            <a:ext cx="3128210" cy="1477328"/>
          </a:xfrm>
          <a:prstGeom prst="rect">
            <a:avLst/>
          </a:prstGeom>
          <a:noFill/>
        </p:spPr>
        <p:txBody>
          <a:bodyPr wrap="square" rtlCol="0">
            <a:spAutoFit/>
          </a:bodyPr>
          <a:lstStyle/>
          <a:p>
            <a:pPr marL="400050" indent="-400050">
              <a:buAutoNum type="romanUcPeriod" startAt="4"/>
            </a:pPr>
            <a:r>
              <a:rPr lang="en-US" b="1" dirty="0" smtClean="0">
                <a:latin typeface="Cambria" pitchFamily="18" charset="0"/>
              </a:rPr>
              <a:t>Fall Assessment Tool</a:t>
            </a:r>
          </a:p>
          <a:p>
            <a:pPr marL="400050" indent="-400050"/>
            <a:endParaRPr lang="en-US" b="1" dirty="0" smtClean="0">
              <a:latin typeface="Cambria" pitchFamily="18" charset="0"/>
            </a:endParaRPr>
          </a:p>
          <a:p>
            <a:pPr marL="223838" indent="-223838"/>
            <a:r>
              <a:rPr lang="en-US" b="1" i="1" dirty="0" smtClean="0">
                <a:latin typeface="Cambria" pitchFamily="18" charset="0"/>
              </a:rPr>
              <a:t>  </a:t>
            </a:r>
            <a:r>
              <a:rPr lang="en-US" i="1" dirty="0" smtClean="0">
                <a:latin typeface="Cambria" pitchFamily="18" charset="0"/>
              </a:rPr>
              <a:t>- used for all patients in PHP (Partial Hospitalization Program)</a:t>
            </a:r>
            <a:endParaRPr lang="en-US" b="1" i="1" dirty="0">
              <a:latin typeface="Cambria" pitchFamily="18" charset="0"/>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21413" y="1473200"/>
            <a:ext cx="3622015" cy="4193758"/>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 Tools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862679" y="2296850"/>
            <a:ext cx="3128210" cy="1754326"/>
          </a:xfrm>
          <a:prstGeom prst="rect">
            <a:avLst/>
          </a:prstGeom>
          <a:noFill/>
        </p:spPr>
        <p:txBody>
          <a:bodyPr wrap="square" rtlCol="0">
            <a:spAutoFit/>
          </a:bodyPr>
          <a:lstStyle/>
          <a:p>
            <a:pPr marL="400050" indent="-400050">
              <a:buFont typeface="+mj-lt"/>
              <a:buAutoNum type="romanUcPeriod" startAt="5"/>
            </a:pPr>
            <a:r>
              <a:rPr lang="en-US" b="1" dirty="0" smtClean="0">
                <a:latin typeface="Cambria" pitchFamily="18" charset="0"/>
              </a:rPr>
              <a:t>Edmonson Psychiatric Fall Risk Assessment</a:t>
            </a:r>
          </a:p>
          <a:p>
            <a:pPr marL="400050" indent="-400050"/>
            <a:endParaRPr lang="en-US" b="1" dirty="0" smtClean="0">
              <a:latin typeface="Cambria" pitchFamily="18" charset="0"/>
            </a:endParaRPr>
          </a:p>
          <a:p>
            <a:pPr marL="223838" indent="-223838"/>
            <a:r>
              <a:rPr lang="en-US" b="1" i="1" dirty="0" smtClean="0">
                <a:latin typeface="Cambria" pitchFamily="18" charset="0"/>
              </a:rPr>
              <a:t>  </a:t>
            </a:r>
            <a:r>
              <a:rPr lang="en-US" i="1" dirty="0" smtClean="0">
                <a:latin typeface="Cambria" pitchFamily="18" charset="0"/>
              </a:rPr>
              <a:t>- used for all patients in the Behavioral Health Services (BHS)</a:t>
            </a:r>
            <a:endParaRPr lang="en-US" b="1" i="1" dirty="0">
              <a:latin typeface="Cambria" pitchFamily="18" charset="0"/>
            </a:endParaRPr>
          </a:p>
        </p:txBody>
      </p:sp>
      <p:pic>
        <p:nvPicPr>
          <p:cNvPr id="53250" name="Picture 2"/>
          <p:cNvPicPr>
            <a:picLocks noChangeAspect="1" noChangeArrowheads="1"/>
          </p:cNvPicPr>
          <p:nvPr/>
        </p:nvPicPr>
        <p:blipFill>
          <a:blip r:embed="rId2" cstate="print"/>
          <a:srcRect l="18636" t="22588" r="61970" b="13628"/>
          <a:stretch>
            <a:fillRect/>
          </a:stretch>
        </p:blipFill>
        <p:spPr bwMode="auto">
          <a:xfrm>
            <a:off x="4319752" y="1639614"/>
            <a:ext cx="3850003" cy="42566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 Tools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1324303" y="1855977"/>
            <a:ext cx="6337738" cy="1754326"/>
          </a:xfrm>
          <a:prstGeom prst="rect">
            <a:avLst/>
          </a:prstGeom>
          <a:noFill/>
        </p:spPr>
        <p:txBody>
          <a:bodyPr wrap="square" rtlCol="0">
            <a:spAutoFit/>
          </a:bodyPr>
          <a:lstStyle/>
          <a:p>
            <a:pPr marL="520700" indent="-520700">
              <a:buFont typeface="+mj-lt"/>
              <a:buAutoNum type="romanUcPeriod" startAt="6"/>
            </a:pPr>
            <a:r>
              <a:rPr lang="en-US" b="1" dirty="0" smtClean="0">
                <a:latin typeface="Cambria" pitchFamily="18" charset="0"/>
              </a:rPr>
              <a:t>Emergency Department Fall Assessment Tool</a:t>
            </a:r>
          </a:p>
          <a:p>
            <a:pPr marL="400050" indent="-400050"/>
            <a:endParaRPr lang="en-US" b="1" dirty="0" smtClean="0">
              <a:latin typeface="Cambria" pitchFamily="18" charset="0"/>
            </a:endParaRPr>
          </a:p>
          <a:p>
            <a:pPr marL="696913" indent="-223838"/>
            <a:r>
              <a:rPr lang="en-US" b="1" i="1" dirty="0" smtClean="0">
                <a:latin typeface="Cambria" pitchFamily="18" charset="0"/>
              </a:rPr>
              <a:t>  </a:t>
            </a:r>
            <a:r>
              <a:rPr lang="en-US" i="1" dirty="0" smtClean="0">
                <a:latin typeface="Cambria" pitchFamily="18" charset="0"/>
              </a:rPr>
              <a:t>-  used for all patients in the Emergency Department</a:t>
            </a:r>
          </a:p>
          <a:p>
            <a:pPr marL="223838" indent="-223838"/>
            <a:endParaRPr lang="en-US" b="1" i="1" dirty="0" smtClean="0">
              <a:latin typeface="Cambria" pitchFamily="18" charset="0"/>
            </a:endParaRPr>
          </a:p>
          <a:p>
            <a:pPr marL="520700" indent="-520700">
              <a:buAutoNum type="romanUcPeriod" startAt="7"/>
            </a:pPr>
            <a:r>
              <a:rPr lang="en-US" b="1" dirty="0" smtClean="0">
                <a:latin typeface="Cambria" pitchFamily="18" charset="0"/>
              </a:rPr>
              <a:t>Outpatient Safety Questionnaire</a:t>
            </a:r>
          </a:p>
          <a:p>
            <a:pPr marL="700088" indent="-131763"/>
            <a:r>
              <a:rPr lang="en-US" i="1" dirty="0" smtClean="0">
                <a:latin typeface="Cambria" pitchFamily="18" charset="0"/>
              </a:rPr>
              <a:t>-  outpatients will complete a self-assessment of fall risk</a:t>
            </a:r>
            <a:endParaRPr lang="en-US" i="1" dirty="0">
              <a:latin typeface="Cambria" pitchFamily="18" charset="0"/>
            </a:endParaRPr>
          </a:p>
        </p:txBody>
      </p:sp>
      <p:sp>
        <p:nvSpPr>
          <p:cNvPr id="6" name="Rectangle 5"/>
          <p:cNvSpPr/>
          <p:nvPr/>
        </p:nvSpPr>
        <p:spPr>
          <a:xfrm>
            <a:off x="1056289" y="4144181"/>
            <a:ext cx="7078717" cy="1200329"/>
          </a:xfrm>
          <a:prstGeom prst="rect">
            <a:avLst/>
          </a:prstGeom>
        </p:spPr>
        <p:txBody>
          <a:bodyPr wrap="square">
            <a:spAutoFit/>
          </a:bodyPr>
          <a:lstStyle/>
          <a:p>
            <a:pPr indent="465138"/>
            <a:r>
              <a:rPr lang="en-US" b="1" dirty="0" smtClean="0">
                <a:latin typeface="Cambria" pitchFamily="18" charset="0"/>
              </a:rPr>
              <a:t>Assessment of fall risk factors and level of fall risk will be calculated by the receiving department </a:t>
            </a:r>
            <a:r>
              <a:rPr lang="en-US" b="1" i="1" dirty="0" smtClean="0">
                <a:solidFill>
                  <a:srgbClr val="C00000"/>
                </a:solidFill>
                <a:latin typeface="Cambria" pitchFamily="18" charset="0"/>
              </a:rPr>
              <a:t>on admission to inpatient unit, once per shift, and as needed (PRN) if the patient’s condition changes.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High Fall Risk Factors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752320" y="2270235"/>
            <a:ext cx="3838457" cy="3416320"/>
          </a:xfrm>
          <a:prstGeom prst="rect">
            <a:avLst/>
          </a:prstGeom>
          <a:noFill/>
        </p:spPr>
        <p:txBody>
          <a:bodyPr wrap="square" rtlCol="0">
            <a:spAutoFit/>
          </a:bodyPr>
          <a:lstStyle/>
          <a:p>
            <a:endParaRPr lang="en-US" dirty="0" smtClean="0">
              <a:latin typeface="Cambria" pitchFamily="18" charset="0"/>
            </a:endParaRPr>
          </a:p>
          <a:p>
            <a:pPr marL="400050" indent="-400050">
              <a:buFont typeface="Arial" pitchFamily="34" charset="0"/>
              <a:buChar char="•"/>
            </a:pPr>
            <a:r>
              <a:rPr lang="en-US" dirty="0" smtClean="0">
                <a:latin typeface="Cambria" pitchFamily="18" charset="0"/>
              </a:rPr>
              <a:t>Age-related changes (vision, balance and gait, psychological)</a:t>
            </a:r>
          </a:p>
          <a:p>
            <a:pPr marL="400050" indent="-400050">
              <a:buFont typeface="Arial" pitchFamily="34" charset="0"/>
              <a:buChar char="•"/>
            </a:pPr>
            <a:r>
              <a:rPr lang="en-US" dirty="0" smtClean="0">
                <a:latin typeface="Cambria" pitchFamily="18" charset="0"/>
              </a:rPr>
              <a:t>Changes in mental status</a:t>
            </a:r>
          </a:p>
          <a:p>
            <a:pPr marL="400050" indent="-400050">
              <a:buFont typeface="Arial" pitchFamily="34" charset="0"/>
              <a:buChar char="•"/>
            </a:pPr>
            <a:r>
              <a:rPr lang="en-US" dirty="0" smtClean="0">
                <a:latin typeface="Cambria" pitchFamily="18" charset="0"/>
              </a:rPr>
              <a:t>Medical conditions including Alzheimer’s disease and dementia</a:t>
            </a:r>
          </a:p>
          <a:p>
            <a:pPr marL="400050" indent="-400050">
              <a:buFont typeface="Arial" pitchFamily="34" charset="0"/>
              <a:buChar char="•"/>
            </a:pPr>
            <a:r>
              <a:rPr lang="en-US" dirty="0" smtClean="0">
                <a:latin typeface="Cambria" pitchFamily="18" charset="0"/>
              </a:rPr>
              <a:t>Muscle weakness</a:t>
            </a:r>
          </a:p>
          <a:p>
            <a:pPr marL="400050" indent="-400050">
              <a:buFont typeface="Arial" pitchFamily="34" charset="0"/>
              <a:buChar char="•"/>
            </a:pPr>
            <a:r>
              <a:rPr lang="en-US" dirty="0" smtClean="0">
                <a:latin typeface="Cambria" pitchFamily="18" charset="0"/>
              </a:rPr>
              <a:t>Multiple medications causing drowsiness or dizziness</a:t>
            </a:r>
          </a:p>
          <a:p>
            <a:pPr marL="400050" indent="-400050">
              <a:buFont typeface="Arial" pitchFamily="34" charset="0"/>
              <a:buChar char="•"/>
            </a:pPr>
            <a:endParaRPr lang="en-US" dirty="0" smtClean="0">
              <a:latin typeface="Cambria" pitchFamily="18" charset="0"/>
            </a:endParaRPr>
          </a:p>
          <a:p>
            <a:pPr marL="400050" indent="-400050">
              <a:buFont typeface="Arial" pitchFamily="34" charset="0"/>
              <a:buChar char="•"/>
            </a:pPr>
            <a:endParaRPr lang="en-US" dirty="0" smtClean="0">
              <a:latin typeface="Cambria" pitchFamily="18" charset="0"/>
            </a:endParaRPr>
          </a:p>
        </p:txBody>
      </p:sp>
      <p:pic>
        <p:nvPicPr>
          <p:cNvPr id="44035" name="Picture 3" descr="There is a 45% increased risk of death in people who are lonely compared to not lonely, according to a UCSF study.">
            <a:hlinkClick r:id="rId2"/>
          </p:cNvPr>
          <p:cNvPicPr>
            <a:picLocks noChangeAspect="1" noChangeArrowheads="1"/>
          </p:cNvPicPr>
          <p:nvPr/>
        </p:nvPicPr>
        <p:blipFill>
          <a:blip r:embed="rId3" cstate="print"/>
          <a:srcRect/>
          <a:stretch>
            <a:fillRect/>
          </a:stretch>
        </p:blipFill>
        <p:spPr bwMode="auto">
          <a:xfrm>
            <a:off x="4795728" y="2506717"/>
            <a:ext cx="3215818" cy="256978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57272" y="1608083"/>
            <a:ext cx="6239850" cy="369332"/>
          </a:xfrm>
          <a:prstGeom prst="rect">
            <a:avLst/>
          </a:prstGeom>
        </p:spPr>
        <p:txBody>
          <a:bodyPr wrap="none">
            <a:spAutoFit/>
          </a:bodyPr>
          <a:lstStyle/>
          <a:p>
            <a:r>
              <a:rPr lang="en-US" b="1" dirty="0" smtClean="0">
                <a:latin typeface="Cambria" pitchFamily="18" charset="0"/>
              </a:rPr>
              <a:t>INTRINSIC FACTORS – </a:t>
            </a:r>
            <a:r>
              <a:rPr lang="en-US" i="1" dirty="0" smtClean="0">
                <a:latin typeface="Cambria" pitchFamily="18" charset="0"/>
              </a:rPr>
              <a:t>factors originating with the individual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Objectives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7" name="TextBox 6"/>
          <p:cNvSpPr txBox="1"/>
          <p:nvPr/>
        </p:nvSpPr>
        <p:spPr>
          <a:xfrm>
            <a:off x="962525" y="1741762"/>
            <a:ext cx="7177307" cy="3170099"/>
          </a:xfrm>
          <a:prstGeom prst="rect">
            <a:avLst/>
          </a:prstGeom>
          <a:noFill/>
        </p:spPr>
        <p:txBody>
          <a:bodyPr wrap="square" rtlCol="0">
            <a:spAutoFit/>
          </a:bodyPr>
          <a:lstStyle/>
          <a:p>
            <a:r>
              <a:rPr lang="en-US" b="1" dirty="0" smtClean="0">
                <a:latin typeface="Cambria" pitchFamily="18" charset="0"/>
              </a:rPr>
              <a:t>At the end of this module, the staff member will be able to:</a:t>
            </a:r>
          </a:p>
          <a:p>
            <a:endParaRPr lang="en-US" b="1" dirty="0" smtClean="0">
              <a:latin typeface="Cambria" pitchFamily="18" charset="0"/>
            </a:endParaRPr>
          </a:p>
          <a:p>
            <a:pPr marL="808038" indent="-342900">
              <a:spcAft>
                <a:spcPts val="600"/>
              </a:spcAft>
              <a:buAutoNum type="arabicPeriod"/>
            </a:pPr>
            <a:r>
              <a:rPr lang="en-US" i="1" dirty="0" smtClean="0">
                <a:latin typeface="Cambria" pitchFamily="18" charset="0"/>
              </a:rPr>
              <a:t>Define fall and identify between witnessed, </a:t>
            </a:r>
            <a:r>
              <a:rPr lang="en-US" i="1" dirty="0" err="1" smtClean="0">
                <a:latin typeface="Cambria" pitchFamily="18" charset="0"/>
              </a:rPr>
              <a:t>unwitnessed</a:t>
            </a:r>
            <a:r>
              <a:rPr lang="en-US" i="1" dirty="0" smtClean="0">
                <a:latin typeface="Cambria" pitchFamily="18" charset="0"/>
              </a:rPr>
              <a:t>, near fall and assisted descent.</a:t>
            </a:r>
          </a:p>
          <a:p>
            <a:pPr marL="808038" indent="-342900">
              <a:spcAft>
                <a:spcPts val="600"/>
              </a:spcAft>
              <a:buAutoNum type="arabicPeriod"/>
            </a:pPr>
            <a:r>
              <a:rPr lang="en-US" i="1" dirty="0" smtClean="0">
                <a:latin typeface="Cambria" pitchFamily="18" charset="0"/>
              </a:rPr>
              <a:t>Verbalize staff responsibilities in relation to patient fall.</a:t>
            </a:r>
          </a:p>
          <a:p>
            <a:pPr marL="808038" indent="-342900">
              <a:spcAft>
                <a:spcPts val="600"/>
              </a:spcAft>
              <a:buAutoNum type="arabicPeriod"/>
            </a:pPr>
            <a:r>
              <a:rPr lang="en-US" i="1" dirty="0" smtClean="0">
                <a:latin typeface="Cambria" pitchFamily="18" charset="0"/>
              </a:rPr>
              <a:t>Identify different assessment tools used for falls appropriate to patient population.</a:t>
            </a:r>
          </a:p>
          <a:p>
            <a:pPr marL="808038" indent="-342900">
              <a:spcAft>
                <a:spcPts val="600"/>
              </a:spcAft>
              <a:buAutoNum type="arabicPeriod"/>
            </a:pPr>
            <a:r>
              <a:rPr lang="en-US" i="1" dirty="0" smtClean="0">
                <a:latin typeface="Cambria" pitchFamily="18" charset="0"/>
              </a:rPr>
              <a:t>Enumerate fall prevention strategies per hospital policy.</a:t>
            </a:r>
          </a:p>
          <a:p>
            <a:pPr marL="808038" indent="-342900">
              <a:spcAft>
                <a:spcPts val="600"/>
              </a:spcAft>
              <a:buAutoNum type="arabicPeriod"/>
            </a:pPr>
            <a:r>
              <a:rPr lang="en-US" i="1" dirty="0" smtClean="0">
                <a:latin typeface="Cambria" pitchFamily="18" charset="0"/>
              </a:rPr>
              <a:t>Verbalize communication and documentation process in relation to fall risk assessment and prevention.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High Fall Risk Factors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1162224" y="2191407"/>
            <a:ext cx="3567431" cy="3139321"/>
          </a:xfrm>
          <a:prstGeom prst="rect">
            <a:avLst/>
          </a:prstGeom>
          <a:noFill/>
        </p:spPr>
        <p:txBody>
          <a:bodyPr wrap="square" rtlCol="0">
            <a:spAutoFit/>
          </a:bodyPr>
          <a:lstStyle/>
          <a:p>
            <a:endParaRPr lang="en-US" dirty="0" smtClean="0">
              <a:latin typeface="Cambria" pitchFamily="18" charset="0"/>
            </a:endParaRPr>
          </a:p>
          <a:p>
            <a:pPr marL="400050" indent="-400050">
              <a:buFont typeface="Arial" pitchFamily="34" charset="0"/>
              <a:buChar char="•"/>
            </a:pPr>
            <a:r>
              <a:rPr lang="en-US" dirty="0" smtClean="0">
                <a:latin typeface="Cambria" pitchFamily="18" charset="0"/>
              </a:rPr>
              <a:t>Physical environment including poor lighting , condition of floors and stairs or presence of spills</a:t>
            </a:r>
          </a:p>
          <a:p>
            <a:pPr marL="400050" indent="-400050">
              <a:buFont typeface="Arial" pitchFamily="34" charset="0"/>
              <a:buChar char="•"/>
            </a:pPr>
            <a:r>
              <a:rPr lang="en-US" dirty="0" smtClean="0">
                <a:latin typeface="Cambria" pitchFamily="18" charset="0"/>
              </a:rPr>
              <a:t>Use of assistive devices (canes, walkers, wheelchairs)</a:t>
            </a:r>
          </a:p>
          <a:p>
            <a:pPr marL="400050" indent="-400050">
              <a:buFont typeface="Arial" pitchFamily="34" charset="0"/>
              <a:buChar char="•"/>
            </a:pPr>
            <a:r>
              <a:rPr lang="en-US" dirty="0" smtClean="0">
                <a:latin typeface="Cambria" pitchFamily="18" charset="0"/>
              </a:rPr>
              <a:t>Use of footwear (proper fit, slip-resistant soles or low heels)</a:t>
            </a:r>
          </a:p>
          <a:p>
            <a:pPr marL="400050" indent="-400050">
              <a:buFont typeface="Arial" pitchFamily="34" charset="0"/>
              <a:buChar char="•"/>
            </a:pPr>
            <a:endParaRPr lang="en-US" dirty="0" smtClean="0">
              <a:latin typeface="Cambria" pitchFamily="18" charset="0"/>
            </a:endParaRPr>
          </a:p>
        </p:txBody>
      </p:sp>
      <p:pic>
        <p:nvPicPr>
          <p:cNvPr id="43010" name="Picture 2" descr="Stock Photo #1597-79710, concepts, person, boss, senior citizen, man, husband, old, pensioner, retiree, inside, stairs, steps, crutches, floors, sticks, walking down, move, injures, violates, groggy, chipped, carefully, slowly, dangerously, uncertainly, concentrates, slope, gradi"/>
          <p:cNvPicPr>
            <a:picLocks noChangeAspect="1" noChangeArrowheads="1"/>
          </p:cNvPicPr>
          <p:nvPr/>
        </p:nvPicPr>
        <p:blipFill>
          <a:blip r:embed="rId2" cstate="print"/>
          <a:srcRect b="29044"/>
          <a:stretch>
            <a:fillRect/>
          </a:stretch>
        </p:blipFill>
        <p:spPr bwMode="auto">
          <a:xfrm>
            <a:off x="5088662" y="2426381"/>
            <a:ext cx="2935985" cy="338436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57272" y="1603839"/>
            <a:ext cx="6562053" cy="369332"/>
          </a:xfrm>
          <a:prstGeom prst="rect">
            <a:avLst/>
          </a:prstGeom>
        </p:spPr>
        <p:txBody>
          <a:bodyPr wrap="none">
            <a:spAutoFit/>
          </a:bodyPr>
          <a:lstStyle/>
          <a:p>
            <a:r>
              <a:rPr lang="en-US" b="1" dirty="0" smtClean="0">
                <a:latin typeface="Cambria" pitchFamily="18" charset="0"/>
              </a:rPr>
              <a:t>EXTRINSIC FACTORS </a:t>
            </a:r>
            <a:r>
              <a:rPr lang="en-US" i="1" dirty="0" smtClean="0">
                <a:latin typeface="Cambria" pitchFamily="18" charset="0"/>
              </a:rPr>
              <a:t>– factors originating outside the individual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7999"/>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8"/>
          <p:cNvSpPr>
            <a:spLocks noGrp="1"/>
          </p:cNvSpPr>
          <p:nvPr>
            <p:ph type="ctrTitle"/>
          </p:nvPr>
        </p:nvSpPr>
        <p:spPr>
          <a:xfrm rot="10800000">
            <a:off x="1" y="2165688"/>
            <a:ext cx="9143999" cy="4692312"/>
          </a:xfrm>
        </p:spPr>
        <p:txBody>
          <a:bodyPr/>
          <a:lstStyle/>
          <a:p>
            <a:r>
              <a:rPr lang="en-CA" dirty="0" smtClean="0"/>
              <a:t> </a:t>
            </a:r>
            <a:br>
              <a:rPr lang="en-CA" dirty="0" smtClean="0"/>
            </a:br>
            <a:r>
              <a:rPr lang="en-CA" dirty="0" smtClean="0"/>
              <a:t>  </a:t>
            </a:r>
            <a:br>
              <a:rPr lang="en-CA" dirty="0" smtClean="0"/>
            </a:br>
            <a:endParaRPr lang="en-CA" dirty="0"/>
          </a:p>
        </p:txBody>
      </p:sp>
      <p:sp>
        <p:nvSpPr>
          <p:cNvPr id="6" name="Rectangle 5"/>
          <p:cNvSpPr/>
          <p:nvPr/>
        </p:nvSpPr>
        <p:spPr>
          <a:xfrm>
            <a:off x="-1" y="0"/>
            <a:ext cx="9143999" cy="334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New picture"/>
          <p:cNvPicPr/>
          <p:nvPr/>
        </p:nvPicPr>
        <p:blipFill>
          <a:blip r:embed="rId3" cstate="print"/>
          <a:srcRect l="10888" r="30486" b="21954"/>
          <a:stretch>
            <a:fillRect/>
          </a:stretch>
        </p:blipFill>
        <p:spPr>
          <a:xfrm>
            <a:off x="232288" y="214997"/>
            <a:ext cx="2510911" cy="747529"/>
          </a:xfrm>
          <a:prstGeom prst="rect">
            <a:avLst/>
          </a:prstGeom>
          <a:ln>
            <a:solidFill>
              <a:srgbClr val="FFFFFF">
                <a:alpha val="0"/>
              </a:srgbClr>
            </a:solidFill>
          </a:ln>
        </p:spPr>
      </p:pic>
      <p:sp>
        <p:nvSpPr>
          <p:cNvPr id="12" name="TextBox 11"/>
          <p:cNvSpPr txBox="1"/>
          <p:nvPr/>
        </p:nvSpPr>
        <p:spPr>
          <a:xfrm>
            <a:off x="583611" y="1300216"/>
            <a:ext cx="4736271" cy="2086725"/>
          </a:xfrm>
          <a:prstGeom prst="rect">
            <a:avLst/>
          </a:prstGeom>
          <a:noFill/>
        </p:spPr>
        <p:txBody>
          <a:bodyPr wrap="square" rtlCol="0">
            <a:spAutoFit/>
          </a:bodyPr>
          <a:lstStyle/>
          <a:p>
            <a:pPr>
              <a:lnSpc>
                <a:spcPct val="80000"/>
              </a:lnSpc>
            </a:pPr>
            <a:r>
              <a:rPr lang="en-US" sz="5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Strategies</a:t>
            </a:r>
          </a:p>
        </p:txBody>
      </p:sp>
    </p:spTree>
    <p:extLst>
      <p:ext uri="{BB962C8B-B14F-4D97-AF65-F5344CB8AC3E}">
        <p14:creationId xmlns:p14="http://schemas.microsoft.com/office/powerpoint/2010/main" xmlns="" val="1804185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Strategies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957271" y="1608083"/>
            <a:ext cx="7391109" cy="4201150"/>
          </a:xfrm>
          <a:prstGeom prst="rect">
            <a:avLst/>
          </a:prstGeom>
          <a:noFill/>
        </p:spPr>
        <p:txBody>
          <a:bodyPr wrap="square" rtlCol="0">
            <a:spAutoFit/>
          </a:bodyPr>
          <a:lstStyle/>
          <a:p>
            <a:r>
              <a:rPr lang="en-US" b="1" dirty="0" smtClean="0">
                <a:latin typeface="Cambria" pitchFamily="18" charset="0"/>
              </a:rPr>
              <a:t>All patients will be assessed for presence of fall risk factors and will have the following interventions:</a:t>
            </a:r>
          </a:p>
          <a:p>
            <a:pPr marL="400050" indent="-400050"/>
            <a:endParaRPr lang="en-US" b="1" dirty="0" smtClean="0">
              <a:latin typeface="Cambria" pitchFamily="18" charset="0"/>
            </a:endParaRPr>
          </a:p>
          <a:p>
            <a:pPr marL="3654425" indent="-223838">
              <a:spcAft>
                <a:spcPts val="600"/>
              </a:spcAft>
              <a:buFont typeface="Arial" pitchFamily="34" charset="0"/>
              <a:buChar char="•"/>
            </a:pPr>
            <a:r>
              <a:rPr lang="en-US" i="1" dirty="0" smtClean="0">
                <a:latin typeface="Cambria" pitchFamily="18" charset="0"/>
              </a:rPr>
              <a:t>Orientation to call light, overhead light and bed controls</a:t>
            </a:r>
          </a:p>
          <a:p>
            <a:pPr marL="3654425" indent="-223838">
              <a:spcAft>
                <a:spcPts val="600"/>
              </a:spcAft>
              <a:buFont typeface="Arial" pitchFamily="34" charset="0"/>
              <a:buChar char="•"/>
            </a:pPr>
            <a:r>
              <a:rPr lang="en-US" i="1" dirty="0" smtClean="0">
                <a:latin typeface="Cambria" pitchFamily="18" charset="0"/>
              </a:rPr>
              <a:t>Location of bathrooms and whether to use the bathroom with or without assistance, and the unit routine</a:t>
            </a:r>
          </a:p>
          <a:p>
            <a:pPr marL="3654425" indent="-223838">
              <a:spcAft>
                <a:spcPts val="600"/>
              </a:spcAft>
              <a:buFont typeface="Arial" pitchFamily="34" charset="0"/>
              <a:buChar char="•"/>
            </a:pPr>
            <a:r>
              <a:rPr lang="en-US" i="1" dirty="0" smtClean="0">
                <a:latin typeface="Cambria" pitchFamily="18" charset="0"/>
              </a:rPr>
              <a:t>Beds will be placed in the low position with cables connected</a:t>
            </a:r>
          </a:p>
          <a:p>
            <a:pPr marL="3654425" indent="-223838">
              <a:spcAft>
                <a:spcPts val="600"/>
              </a:spcAft>
              <a:buFont typeface="Arial" pitchFamily="34" charset="0"/>
              <a:buChar char="•"/>
            </a:pPr>
            <a:r>
              <a:rPr lang="en-US" i="1" dirty="0" smtClean="0">
                <a:latin typeface="Cambria" pitchFamily="18" charset="0"/>
              </a:rPr>
              <a:t>The top two bedside rails will be raised for access to bed controls and functional call lights will be made accessible to the patient</a:t>
            </a:r>
          </a:p>
        </p:txBody>
      </p:sp>
      <p:pic>
        <p:nvPicPr>
          <p:cNvPr id="11266" name="Picture 2" descr="http://www.curbellmedical.com/files/img-prod2-sm/handheld_pendant_patient.jpg">
            <a:hlinkClick r:id="rId2"/>
          </p:cNvPr>
          <p:cNvPicPr>
            <a:picLocks noChangeAspect="1" noChangeArrowheads="1"/>
          </p:cNvPicPr>
          <p:nvPr/>
        </p:nvPicPr>
        <p:blipFill>
          <a:blip r:embed="rId3" cstate="print"/>
          <a:srcRect t="32165" r="32576"/>
          <a:stretch>
            <a:fillRect/>
          </a:stretch>
        </p:blipFill>
        <p:spPr bwMode="auto">
          <a:xfrm>
            <a:off x="1367174" y="2680138"/>
            <a:ext cx="2637267" cy="28861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Strategies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457201" y="1556988"/>
            <a:ext cx="3736427" cy="3293209"/>
          </a:xfrm>
          <a:prstGeom prst="rect">
            <a:avLst/>
          </a:prstGeom>
          <a:noFill/>
        </p:spPr>
        <p:txBody>
          <a:bodyPr wrap="square" rtlCol="0">
            <a:spAutoFit/>
          </a:bodyPr>
          <a:lstStyle/>
          <a:p>
            <a:pPr marL="454025" indent="-223838" defTabSz="6227763">
              <a:spcAft>
                <a:spcPts val="600"/>
              </a:spcAft>
              <a:buFont typeface="Arial" pitchFamily="34" charset="0"/>
              <a:buChar char="•"/>
              <a:tabLst>
                <a:tab pos="6464300" algn="l"/>
              </a:tabLst>
            </a:pPr>
            <a:r>
              <a:rPr lang="en-US" i="1" dirty="0" smtClean="0">
                <a:latin typeface="Cambria" pitchFamily="18" charset="0"/>
              </a:rPr>
              <a:t>Spills in patient room or in hallway will be cleaned immediately.  Signage will be placed to indicate wet floor danger and signage will be removed when floor is dry</a:t>
            </a:r>
          </a:p>
          <a:p>
            <a:pPr marL="454025" indent="-223838" defTabSz="6227763">
              <a:spcAft>
                <a:spcPts val="600"/>
              </a:spcAft>
              <a:buFont typeface="Arial" pitchFamily="34" charset="0"/>
              <a:buChar char="•"/>
              <a:tabLst>
                <a:tab pos="6464300" algn="l"/>
              </a:tabLst>
            </a:pPr>
            <a:r>
              <a:rPr lang="en-US" i="1" dirty="0" smtClean="0">
                <a:latin typeface="Cambria" pitchFamily="18" charset="0"/>
              </a:rPr>
              <a:t>Provide physically safe environment (eliminate spills, clutter, electrical cords and unnecessary equipments)</a:t>
            </a:r>
          </a:p>
          <a:p>
            <a:pPr marL="454025" indent="-223838" defTabSz="6227763">
              <a:spcAft>
                <a:spcPts val="600"/>
              </a:spcAft>
              <a:buFont typeface="Arial" pitchFamily="34" charset="0"/>
              <a:buChar char="•"/>
              <a:tabLst>
                <a:tab pos="6464300" algn="l"/>
              </a:tabLst>
            </a:pPr>
            <a:endParaRPr lang="en-US" i="1" dirty="0" smtClean="0">
              <a:latin typeface="Cambria" pitchFamily="18" charset="0"/>
            </a:endParaRPr>
          </a:p>
        </p:txBody>
      </p:sp>
      <p:pic>
        <p:nvPicPr>
          <p:cNvPr id="14338" name="Picture 2" descr="http://www.centuryproductsllc.com/wp-content/uploads/wet-floor-sign-mopping3.png"/>
          <p:cNvPicPr>
            <a:picLocks noChangeAspect="1" noChangeArrowheads="1"/>
          </p:cNvPicPr>
          <p:nvPr/>
        </p:nvPicPr>
        <p:blipFill>
          <a:blip r:embed="rId2" cstate="print"/>
          <a:srcRect/>
          <a:stretch>
            <a:fillRect/>
          </a:stretch>
        </p:blipFill>
        <p:spPr bwMode="auto">
          <a:xfrm>
            <a:off x="4398581" y="1663712"/>
            <a:ext cx="3736428" cy="257721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57201" y="4477407"/>
            <a:ext cx="7472855" cy="1323439"/>
          </a:xfrm>
          <a:prstGeom prst="rect">
            <a:avLst/>
          </a:prstGeom>
        </p:spPr>
        <p:txBody>
          <a:bodyPr wrap="square">
            <a:spAutoFit/>
          </a:bodyPr>
          <a:lstStyle/>
          <a:p>
            <a:pPr marL="1368425" indent="-223838">
              <a:buFont typeface="Symbol" pitchFamily="18" charset="2"/>
              <a:buChar char="-"/>
            </a:pPr>
            <a:r>
              <a:rPr lang="en-US" sz="1600" dirty="0" smtClean="0">
                <a:latin typeface="Cambria" pitchFamily="18" charset="0"/>
              </a:rPr>
              <a:t>Excess equipments will be removed including supplies and furniture</a:t>
            </a:r>
          </a:p>
          <a:p>
            <a:pPr marL="1368425" indent="-223838">
              <a:buFont typeface="Symbol" pitchFamily="18" charset="2"/>
              <a:buChar char="-"/>
            </a:pPr>
            <a:r>
              <a:rPr lang="en-US" sz="1600" dirty="0" smtClean="0">
                <a:latin typeface="Cambria" pitchFamily="18" charset="0"/>
              </a:rPr>
              <a:t>Excess electrical and telephone wires will be coiled and secured</a:t>
            </a:r>
          </a:p>
          <a:p>
            <a:pPr marL="1368425" indent="-223838"/>
            <a:endParaRPr lang="en-US" sz="1200" dirty="0" smtClean="0">
              <a:latin typeface="Cambria" pitchFamily="18" charset="0"/>
            </a:endParaRPr>
          </a:p>
          <a:p>
            <a:pPr marL="454025" indent="-223838">
              <a:spcAft>
                <a:spcPts val="600"/>
              </a:spcAft>
              <a:buFont typeface="Arial" pitchFamily="34" charset="0"/>
              <a:buChar char="•"/>
            </a:pPr>
            <a:r>
              <a:rPr lang="en-US" i="1" dirty="0" smtClean="0">
                <a:latin typeface="Cambria" pitchFamily="18" charset="0"/>
              </a:rPr>
              <a:t>Actively engage patient and family in all aspects of the fall prevention program.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Strategies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1087821" y="1555643"/>
            <a:ext cx="7260558" cy="4247317"/>
          </a:xfrm>
          <a:prstGeom prst="rect">
            <a:avLst/>
          </a:prstGeom>
          <a:noFill/>
        </p:spPr>
        <p:txBody>
          <a:bodyPr wrap="square" rtlCol="0">
            <a:spAutoFit/>
          </a:bodyPr>
          <a:lstStyle/>
          <a:p>
            <a:pPr marL="400050" indent="-400050">
              <a:buAutoNum type="romanUcPeriod"/>
            </a:pPr>
            <a:r>
              <a:rPr lang="en-US" b="1" dirty="0" smtClean="0">
                <a:latin typeface="Cambria" pitchFamily="18" charset="0"/>
              </a:rPr>
              <a:t>Patients with Elimination issues:</a:t>
            </a:r>
          </a:p>
          <a:p>
            <a:pPr marL="690563" indent="-223838">
              <a:buFont typeface="Arial" pitchFamily="34" charset="0"/>
              <a:buChar char="•"/>
            </a:pPr>
            <a:r>
              <a:rPr lang="en-US" i="1" dirty="0" smtClean="0">
                <a:latin typeface="Cambria" pitchFamily="18" charset="0"/>
              </a:rPr>
              <a:t>Patients with urgency and/or frequency will be placed near toilet or  bedside commode will be provided</a:t>
            </a:r>
          </a:p>
          <a:p>
            <a:pPr marL="690563" indent="-223838">
              <a:buFont typeface="Arial" pitchFamily="34" charset="0"/>
              <a:buChar char="•"/>
            </a:pPr>
            <a:r>
              <a:rPr lang="en-US" i="1" dirty="0" smtClean="0">
                <a:latin typeface="Cambria" pitchFamily="18" charset="0"/>
              </a:rPr>
              <a:t>Patients who are receiving laxatives and/or diuretics will be checked at frequent intervals</a:t>
            </a:r>
          </a:p>
          <a:p>
            <a:pPr marL="690563" indent="-223838">
              <a:buFont typeface="Arial" pitchFamily="34" charset="0"/>
              <a:buChar char="•"/>
            </a:pPr>
            <a:r>
              <a:rPr lang="en-US" i="1" dirty="0" smtClean="0">
                <a:latin typeface="Cambria" pitchFamily="18" charset="0"/>
              </a:rPr>
              <a:t>Male patients will be encouraged to use a urinal while sitting or patient will be stabilized to stand if needs to void</a:t>
            </a:r>
          </a:p>
          <a:p>
            <a:endParaRPr lang="en-US" i="1" dirty="0" smtClean="0">
              <a:latin typeface="Cambria" pitchFamily="18" charset="0"/>
            </a:endParaRPr>
          </a:p>
          <a:p>
            <a:pPr marL="400050" indent="-400050">
              <a:buAutoNum type="romanUcPeriod" startAt="2"/>
            </a:pPr>
            <a:r>
              <a:rPr lang="en-US" b="1" dirty="0" smtClean="0">
                <a:latin typeface="Cambria" pitchFamily="18" charset="0"/>
              </a:rPr>
              <a:t>Patients with Mobility issues:</a:t>
            </a:r>
          </a:p>
          <a:p>
            <a:pPr marL="690563" indent="-223838">
              <a:buFont typeface="Arial" pitchFamily="34" charset="0"/>
              <a:buChar char="•"/>
            </a:pPr>
            <a:r>
              <a:rPr lang="en-US" i="1" dirty="0" smtClean="0">
                <a:latin typeface="Cambria" pitchFamily="18" charset="0"/>
              </a:rPr>
              <a:t>Non-skid footwear will be provided</a:t>
            </a:r>
          </a:p>
          <a:p>
            <a:pPr marL="690563" indent="-223838">
              <a:buFont typeface="Arial" pitchFamily="34" charset="0"/>
              <a:buChar char="•"/>
            </a:pPr>
            <a:r>
              <a:rPr lang="en-US" i="1" dirty="0" smtClean="0">
                <a:latin typeface="Cambria" pitchFamily="18" charset="0"/>
              </a:rPr>
              <a:t>Assistive devices (i.e. walker, cane, gait belt) will be provided as needed</a:t>
            </a:r>
          </a:p>
          <a:p>
            <a:pPr marL="690563" indent="-223838">
              <a:buFont typeface="Arial" pitchFamily="34" charset="0"/>
              <a:buChar char="•"/>
            </a:pPr>
            <a:r>
              <a:rPr lang="en-US" i="1" dirty="0" smtClean="0">
                <a:latin typeface="Cambria" pitchFamily="18" charset="0"/>
              </a:rPr>
              <a:t>High-risk patients will be accompanied when out of bed and ambulating</a:t>
            </a:r>
          </a:p>
          <a:p>
            <a:pPr marL="400050" indent="-400050">
              <a:buAutoNum type="romanUcPeriod"/>
            </a:pPr>
            <a:endParaRPr lang="en-US" b="1" dirty="0" smtClean="0">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Strategies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835572" y="1555643"/>
            <a:ext cx="7512807" cy="4247317"/>
          </a:xfrm>
          <a:prstGeom prst="rect">
            <a:avLst/>
          </a:prstGeom>
          <a:noFill/>
        </p:spPr>
        <p:txBody>
          <a:bodyPr wrap="square" rtlCol="0">
            <a:spAutoFit/>
          </a:bodyPr>
          <a:lstStyle/>
          <a:p>
            <a:pPr marL="465138" indent="-465138">
              <a:buAutoNum type="romanUcPeriod" startAt="3"/>
            </a:pPr>
            <a:r>
              <a:rPr lang="en-US" b="1" dirty="0" smtClean="0">
                <a:latin typeface="Cambria" pitchFamily="18" charset="0"/>
              </a:rPr>
              <a:t>Patients with Mental Status issues:</a:t>
            </a:r>
          </a:p>
          <a:p>
            <a:pPr marL="690563" indent="-223838">
              <a:buFont typeface="Arial" pitchFamily="34" charset="0"/>
              <a:buChar char="•"/>
            </a:pPr>
            <a:r>
              <a:rPr lang="en-US" i="1" dirty="0" smtClean="0">
                <a:latin typeface="Cambria" pitchFamily="18" charset="0"/>
              </a:rPr>
              <a:t>Confused patients will be placed near the nurse’s station when possible</a:t>
            </a:r>
          </a:p>
          <a:p>
            <a:pPr marL="690563" indent="-223838">
              <a:buFont typeface="Arial" pitchFamily="34" charset="0"/>
              <a:buChar char="•"/>
            </a:pPr>
            <a:r>
              <a:rPr lang="en-US" i="1" dirty="0" smtClean="0">
                <a:latin typeface="Cambria" pitchFamily="18" charset="0"/>
              </a:rPr>
              <a:t>Family members will be utilized to sit with confused patients when available</a:t>
            </a:r>
          </a:p>
          <a:p>
            <a:pPr marL="690563" indent="-223838">
              <a:buFont typeface="Arial" pitchFamily="34" charset="0"/>
              <a:buChar char="•"/>
            </a:pPr>
            <a:r>
              <a:rPr lang="en-US" i="1" dirty="0" smtClean="0">
                <a:latin typeface="Cambria" pitchFamily="18" charset="0"/>
              </a:rPr>
              <a:t>Doors/curtains will remain open when family or staff is not present</a:t>
            </a:r>
          </a:p>
          <a:p>
            <a:pPr marL="690563" indent="-223838">
              <a:buFont typeface="Arial" pitchFamily="34" charset="0"/>
              <a:buChar char="•"/>
            </a:pPr>
            <a:r>
              <a:rPr lang="en-US" i="1" dirty="0" smtClean="0">
                <a:latin typeface="Cambria" pitchFamily="18" charset="0"/>
              </a:rPr>
              <a:t>Sitter use may be considered as appropriate</a:t>
            </a:r>
          </a:p>
          <a:p>
            <a:pPr marL="690563" indent="-223838">
              <a:buFont typeface="Arial" pitchFamily="34" charset="0"/>
              <a:buChar char="•"/>
            </a:pPr>
            <a:endParaRPr lang="en-US" i="1" dirty="0" smtClean="0">
              <a:latin typeface="Cambria" pitchFamily="18" charset="0"/>
            </a:endParaRPr>
          </a:p>
          <a:p>
            <a:pPr marL="400050" indent="-400050">
              <a:buAutoNum type="romanUcPeriod" startAt="4"/>
            </a:pPr>
            <a:r>
              <a:rPr lang="en-US" b="1" dirty="0" smtClean="0">
                <a:latin typeface="Cambria" pitchFamily="18" charset="0"/>
              </a:rPr>
              <a:t>Patients with Medication issues:</a:t>
            </a:r>
          </a:p>
          <a:p>
            <a:pPr marL="690563" indent="-241300">
              <a:buFont typeface="Arial" pitchFamily="34" charset="0"/>
              <a:buChar char="•"/>
            </a:pPr>
            <a:r>
              <a:rPr lang="en-US" i="1" dirty="0" smtClean="0">
                <a:latin typeface="Cambria" pitchFamily="18" charset="0"/>
              </a:rPr>
              <a:t>Patients will be monitored/educated on high risk medications that can cause altered mental status</a:t>
            </a:r>
          </a:p>
          <a:p>
            <a:pPr marL="690563" indent="-241300">
              <a:buFont typeface="Arial" pitchFamily="34" charset="0"/>
              <a:buChar char="•"/>
            </a:pPr>
            <a:r>
              <a:rPr lang="en-US" i="1" dirty="0" smtClean="0">
                <a:latin typeface="Cambria" pitchFamily="18" charset="0"/>
              </a:rPr>
              <a:t>Medications: sedatives, hypnotics, </a:t>
            </a:r>
            <a:r>
              <a:rPr lang="en-US" i="1" dirty="0" err="1" smtClean="0">
                <a:latin typeface="Cambria" pitchFamily="18" charset="0"/>
              </a:rPr>
              <a:t>psychotropics</a:t>
            </a:r>
            <a:r>
              <a:rPr lang="en-US" i="1" dirty="0" smtClean="0">
                <a:latin typeface="Cambria" pitchFamily="18" charset="0"/>
              </a:rPr>
              <a:t>, antidepressants, diuretics, laxatives, </a:t>
            </a:r>
            <a:r>
              <a:rPr lang="en-US" i="1" dirty="0" err="1" smtClean="0">
                <a:latin typeface="Cambria" pitchFamily="18" charset="0"/>
              </a:rPr>
              <a:t>antoconvulsants</a:t>
            </a:r>
            <a:r>
              <a:rPr lang="en-US" i="1" dirty="0" smtClean="0">
                <a:latin typeface="Cambria" pitchFamily="18" charset="0"/>
              </a:rPr>
              <a:t>, epidural/anesthesia, </a:t>
            </a:r>
            <a:r>
              <a:rPr lang="en-US" i="1" dirty="0" err="1" smtClean="0">
                <a:latin typeface="Cambria" pitchFamily="18" charset="0"/>
              </a:rPr>
              <a:t>antihypertensives</a:t>
            </a:r>
            <a:r>
              <a:rPr lang="en-US" i="1" dirty="0" smtClean="0">
                <a:latin typeface="Cambria" pitchFamily="18" charset="0"/>
              </a:rPr>
              <a:t>, PCA/opiates, </a:t>
            </a:r>
            <a:r>
              <a:rPr lang="en-US" i="1" dirty="0" err="1" smtClean="0">
                <a:latin typeface="Cambria" pitchFamily="18" charset="0"/>
              </a:rPr>
              <a:t>anxiolytics</a:t>
            </a:r>
            <a:r>
              <a:rPr lang="en-US" i="1" dirty="0" smtClean="0">
                <a:latin typeface="Cambria" pitchFamily="18" charset="0"/>
              </a:rPr>
              <a:t>, muscle relaxants, or any other medication that changes the patient’s cognition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Interventions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7" name="Rectangle 6"/>
          <p:cNvSpPr/>
          <p:nvPr/>
        </p:nvSpPr>
        <p:spPr>
          <a:xfrm>
            <a:off x="657727" y="1515070"/>
            <a:ext cx="7690652" cy="646331"/>
          </a:xfrm>
          <a:prstGeom prst="rect">
            <a:avLst/>
          </a:prstGeom>
        </p:spPr>
        <p:txBody>
          <a:bodyPr wrap="square">
            <a:spAutoFit/>
          </a:bodyPr>
          <a:lstStyle/>
          <a:p>
            <a:r>
              <a:rPr lang="en-US" b="1" dirty="0" smtClean="0">
                <a:latin typeface="Cambria" pitchFamily="18" charset="0"/>
              </a:rPr>
              <a:t>Depending on the fall risk assessment identified, any or all of the following fall prevention interventions may be used for inpatients:</a:t>
            </a:r>
          </a:p>
        </p:txBody>
      </p:sp>
      <p:pic>
        <p:nvPicPr>
          <p:cNvPr id="6" name="Picture 1" descr="http://encompassgroup.net/content/images/products/falls_prevention/image_2.jpg"/>
          <p:cNvPicPr>
            <a:picLocks noChangeAspect="1" noChangeArrowheads="1"/>
          </p:cNvPicPr>
          <p:nvPr/>
        </p:nvPicPr>
        <p:blipFill>
          <a:blip r:embed="rId2" cstate="print"/>
          <a:srcRect/>
          <a:stretch>
            <a:fillRect/>
          </a:stretch>
        </p:blipFill>
        <p:spPr bwMode="auto">
          <a:xfrm>
            <a:off x="4191294" y="2438399"/>
            <a:ext cx="1673443" cy="1349367"/>
          </a:xfrm>
          <a:prstGeom prst="rect">
            <a:avLst/>
          </a:prstGeom>
          <a:ln>
            <a:noFill/>
          </a:ln>
          <a:effectLst>
            <a:outerShdw blurRad="292100" dist="139700" dir="2700000" algn="tl" rotWithShape="0">
              <a:srgbClr val="333333">
                <a:alpha val="65000"/>
              </a:srgbClr>
            </a:outerShdw>
          </a:effectLst>
        </p:spPr>
      </p:pic>
      <p:pic>
        <p:nvPicPr>
          <p:cNvPr id="8193" name="Picture 1"/>
          <p:cNvPicPr>
            <a:picLocks noChangeAspect="1" noChangeArrowheads="1"/>
          </p:cNvPicPr>
          <p:nvPr/>
        </p:nvPicPr>
        <p:blipFill>
          <a:blip r:embed="rId3" cstate="print"/>
          <a:srcRect/>
          <a:stretch>
            <a:fillRect/>
          </a:stretch>
        </p:blipFill>
        <p:spPr bwMode="auto">
          <a:xfrm>
            <a:off x="1075569" y="2926775"/>
            <a:ext cx="1908164" cy="205555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5864737" y="2742109"/>
            <a:ext cx="2006756" cy="369332"/>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Yellow booties</a:t>
            </a:r>
          </a:p>
        </p:txBody>
      </p:sp>
      <p:sp>
        <p:nvSpPr>
          <p:cNvPr id="14" name="Rectangle 13"/>
          <p:cNvSpPr/>
          <p:nvPr/>
        </p:nvSpPr>
        <p:spPr>
          <a:xfrm>
            <a:off x="2983733" y="4019550"/>
            <a:ext cx="1583083" cy="646331"/>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Yellow armband</a:t>
            </a:r>
          </a:p>
        </p:txBody>
      </p:sp>
      <p:pic>
        <p:nvPicPr>
          <p:cNvPr id="9" name="Picture 2" descr="http://www.chgbeds.com/assets/img/chg_Education_PatientFallsMontage.png"/>
          <p:cNvPicPr>
            <a:picLocks noChangeAspect="1" noChangeArrowheads="1"/>
          </p:cNvPicPr>
          <p:nvPr/>
        </p:nvPicPr>
        <p:blipFill>
          <a:blip r:embed="rId4" cstate="print"/>
          <a:srcRect l="25544" r="34910"/>
          <a:stretch>
            <a:fillRect/>
          </a:stretch>
        </p:blipFill>
        <p:spPr bwMode="auto">
          <a:xfrm>
            <a:off x="5012080" y="4386977"/>
            <a:ext cx="1705314" cy="183703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717394" y="4982330"/>
            <a:ext cx="1294244" cy="369332"/>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Fall mat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Prevention Interventions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5118323" y="3587870"/>
            <a:ext cx="1572225" cy="646331"/>
          </a:xfrm>
          <a:prstGeom prst="rect">
            <a:avLst/>
          </a:prstGeom>
          <a:noFill/>
        </p:spPr>
        <p:txBody>
          <a:bodyPr wrap="square" rtlCol="0">
            <a:spAutoFit/>
          </a:bodyPr>
          <a:lstStyle/>
          <a:p>
            <a:pPr marL="223838" indent="-223838">
              <a:buFont typeface="Arial" pitchFamily="34" charset="0"/>
              <a:buChar char="•"/>
            </a:pPr>
            <a:r>
              <a:rPr lang="en-US" i="1" dirty="0" smtClean="0">
                <a:latin typeface="Cambria" pitchFamily="18" charset="0"/>
              </a:rPr>
              <a:t>Hip protectors</a:t>
            </a:r>
          </a:p>
        </p:txBody>
      </p:sp>
      <p:pic>
        <p:nvPicPr>
          <p:cNvPr id="8" name="Picture 2" descr="http://static.shop033.com/resources/18/7192/picture/31/16915505.jpg"/>
          <p:cNvPicPr>
            <a:picLocks noChangeAspect="1" noChangeArrowheads="1"/>
          </p:cNvPicPr>
          <p:nvPr/>
        </p:nvPicPr>
        <p:blipFill>
          <a:blip r:embed="rId2" cstate="print"/>
          <a:srcRect l="10367" t="9592" r="11737" b="9592"/>
          <a:stretch>
            <a:fillRect/>
          </a:stretch>
        </p:blipFill>
        <p:spPr bwMode="auto">
          <a:xfrm>
            <a:off x="3530155" y="2784293"/>
            <a:ext cx="1588168" cy="160715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943725" y="5196336"/>
            <a:ext cx="1572225" cy="369332"/>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Gait belt</a:t>
            </a:r>
          </a:p>
        </p:txBody>
      </p:sp>
      <p:pic>
        <p:nvPicPr>
          <p:cNvPr id="44034" name="Picture 2" descr="http://www.mtsmedicalsupply.com/images/6531Q-Gait-Belt-web-opt.jpg"/>
          <p:cNvPicPr>
            <a:picLocks noChangeAspect="1" noChangeArrowheads="1"/>
          </p:cNvPicPr>
          <p:nvPr/>
        </p:nvPicPr>
        <p:blipFill>
          <a:blip r:embed="rId3" cstate="print"/>
          <a:srcRect/>
          <a:stretch>
            <a:fillRect/>
          </a:stretch>
        </p:blipFill>
        <p:spPr bwMode="auto">
          <a:xfrm>
            <a:off x="1451810" y="4379302"/>
            <a:ext cx="1491915" cy="1634067"/>
          </a:xfrm>
          <a:prstGeom prst="rect">
            <a:avLst/>
          </a:prstGeom>
          <a:ln>
            <a:noFill/>
          </a:ln>
          <a:effectLst>
            <a:outerShdw blurRad="292100" dist="139700" dir="2700000" algn="tl" rotWithShape="0">
              <a:srgbClr val="333333">
                <a:alpha val="65000"/>
              </a:srgbClr>
            </a:outerShdw>
          </a:effectLst>
        </p:spPr>
      </p:pic>
      <p:pic>
        <p:nvPicPr>
          <p:cNvPr id="20" name="Picture 3" descr="http://ecx.images-amazon.com/images/I/31W-a0IdwXL._SY300_.jpg"/>
          <p:cNvPicPr>
            <a:picLocks noChangeAspect="1" noChangeArrowheads="1"/>
          </p:cNvPicPr>
          <p:nvPr/>
        </p:nvPicPr>
        <p:blipFill>
          <a:blip r:embed="rId4" cstate="print"/>
          <a:srcRect l="19806" r="21698"/>
          <a:stretch>
            <a:fillRect/>
          </a:stretch>
        </p:blipFill>
        <p:spPr bwMode="auto">
          <a:xfrm>
            <a:off x="740411" y="1481020"/>
            <a:ext cx="1457357" cy="2430016"/>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2197768" y="1561235"/>
            <a:ext cx="1949166" cy="369332"/>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Yellow gown</a:t>
            </a:r>
          </a:p>
        </p:txBody>
      </p:sp>
      <p:pic>
        <p:nvPicPr>
          <p:cNvPr id="12" name="Picture 4" descr="http://www.colonialmedical.com/images/detailed/p_6017_1325771979.jpg"/>
          <p:cNvPicPr>
            <a:picLocks noChangeAspect="1" noChangeArrowheads="1"/>
          </p:cNvPicPr>
          <p:nvPr/>
        </p:nvPicPr>
        <p:blipFill>
          <a:blip r:embed="rId5" cstate="print"/>
          <a:srcRect l="16071" r="14435"/>
          <a:stretch>
            <a:fillRect/>
          </a:stretch>
        </p:blipFill>
        <p:spPr bwMode="auto">
          <a:xfrm>
            <a:off x="5118323" y="1561235"/>
            <a:ext cx="673768" cy="969532"/>
          </a:xfrm>
          <a:prstGeom prst="rect">
            <a:avLst/>
          </a:prstGeom>
          <a:noFill/>
        </p:spPr>
      </p:pic>
      <p:pic>
        <p:nvPicPr>
          <p:cNvPr id="13" name="Picture 6" descr="http://thumbs4.ebaystatic.com/d/l225/m/msEbRvyBdVPbCUXfJBAxk0g.jpg"/>
          <p:cNvPicPr>
            <a:picLocks noChangeAspect="1" noChangeArrowheads="1"/>
          </p:cNvPicPr>
          <p:nvPr/>
        </p:nvPicPr>
        <p:blipFill>
          <a:blip r:embed="rId6" cstate="print"/>
          <a:srcRect t="23622" b="20393"/>
          <a:stretch>
            <a:fillRect/>
          </a:stretch>
        </p:blipFill>
        <p:spPr bwMode="auto">
          <a:xfrm>
            <a:off x="5792091" y="1561235"/>
            <a:ext cx="2556289" cy="1157642"/>
          </a:xfrm>
          <a:prstGeom prst="rect">
            <a:avLst/>
          </a:prstGeom>
          <a:noFill/>
        </p:spPr>
      </p:pic>
      <p:sp>
        <p:nvSpPr>
          <p:cNvPr id="14" name="Rectangle 13"/>
          <p:cNvSpPr/>
          <p:nvPr/>
        </p:nvSpPr>
        <p:spPr>
          <a:xfrm>
            <a:off x="5792091" y="2638662"/>
            <a:ext cx="2157616" cy="369332"/>
          </a:xfrm>
          <a:prstGeom prst="rect">
            <a:avLst/>
          </a:prstGeom>
        </p:spPr>
        <p:txBody>
          <a:bodyPr wrap="square">
            <a:spAutoFit/>
          </a:bodyPr>
          <a:lstStyle/>
          <a:p>
            <a:pPr marL="223838" indent="-223838">
              <a:buFont typeface="Arial" pitchFamily="34" charset="0"/>
              <a:buChar char="•"/>
            </a:pPr>
            <a:r>
              <a:rPr lang="en-US" i="1" dirty="0" smtClean="0">
                <a:latin typeface="Cambria" pitchFamily="18" charset="0"/>
              </a:rPr>
              <a:t>Bed alarms</a:t>
            </a:r>
          </a:p>
        </p:txBody>
      </p:sp>
      <p:pic>
        <p:nvPicPr>
          <p:cNvPr id="8194" name="Picture 2" descr="http://i00.i.aliimg.com/photo/v1/358821774/whiteboard_magnet.jpg"/>
          <p:cNvPicPr>
            <a:picLocks noChangeAspect="1" noChangeArrowheads="1"/>
          </p:cNvPicPr>
          <p:nvPr/>
        </p:nvPicPr>
        <p:blipFill>
          <a:blip r:embed="rId7" cstate="print"/>
          <a:srcRect l="57162" t="60015" r="6406" b="8497"/>
          <a:stretch>
            <a:fillRect/>
          </a:stretch>
        </p:blipFill>
        <p:spPr bwMode="auto">
          <a:xfrm>
            <a:off x="5680839" y="4694019"/>
            <a:ext cx="1162358" cy="100463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897312" y="4873170"/>
            <a:ext cx="1787901" cy="646331"/>
          </a:xfrm>
          <a:prstGeom prst="rect">
            <a:avLst/>
          </a:prstGeom>
          <a:noFill/>
        </p:spPr>
        <p:txBody>
          <a:bodyPr wrap="square" rtlCol="0">
            <a:spAutoFit/>
          </a:bodyPr>
          <a:lstStyle/>
          <a:p>
            <a:pPr marL="223838" indent="-223838">
              <a:buFont typeface="Arial" pitchFamily="34" charset="0"/>
              <a:buChar char="•"/>
            </a:pPr>
            <a:r>
              <a:rPr lang="en-US" i="1" dirty="0" smtClean="0">
                <a:latin typeface="Cambria" pitchFamily="18" charset="0"/>
              </a:rPr>
              <a:t>Yellow magnets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Staff Responsibility</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914399" y="1475874"/>
            <a:ext cx="7433981" cy="4539704"/>
          </a:xfrm>
          <a:prstGeom prst="rect">
            <a:avLst/>
          </a:prstGeom>
        </p:spPr>
        <p:txBody>
          <a:bodyPr wrap="square">
            <a:spAutoFit/>
          </a:bodyPr>
          <a:lstStyle/>
          <a:p>
            <a:r>
              <a:rPr lang="en-US" sz="1700" b="1" dirty="0" smtClean="0">
                <a:latin typeface="Cambria" pitchFamily="18" charset="0"/>
              </a:rPr>
              <a:t>Registered Nurses (RNs)</a:t>
            </a:r>
          </a:p>
          <a:p>
            <a:pPr marL="465138" indent="-225425">
              <a:buFont typeface="Arial" pitchFamily="34" charset="0"/>
              <a:buChar char="•"/>
            </a:pPr>
            <a:r>
              <a:rPr lang="en-US" sz="1700" dirty="0" smtClean="0">
                <a:latin typeface="Cambria" pitchFamily="18" charset="0"/>
              </a:rPr>
              <a:t>Responsible for the initial and ongoing assessment of fall risk: implementation of fall prevention strategies as determined by fall risk category; reporting of patient falls and treatment of fall-related injuries</a:t>
            </a:r>
          </a:p>
          <a:p>
            <a:endParaRPr lang="en-US" sz="1700" dirty="0" smtClean="0">
              <a:latin typeface="Cambria" pitchFamily="18" charset="0"/>
            </a:endParaRPr>
          </a:p>
          <a:p>
            <a:r>
              <a:rPr lang="en-US" sz="1700" b="1" dirty="0" smtClean="0">
                <a:latin typeface="Cambria" pitchFamily="18" charset="0"/>
              </a:rPr>
              <a:t>Licensed Vocational Nurses (LVNs)</a:t>
            </a:r>
          </a:p>
          <a:p>
            <a:pPr marL="465138" indent="-241300">
              <a:buFont typeface="Arial" pitchFamily="34" charset="0"/>
              <a:buChar char="•"/>
            </a:pPr>
            <a:r>
              <a:rPr lang="en-US" sz="1700" dirty="0" smtClean="0">
                <a:latin typeface="Cambria" pitchFamily="18" charset="0"/>
              </a:rPr>
              <a:t>Responsible for the implementation of fall risk prevention strategies as determined by fall risk category; reporting of patient falls and treatment of fall-related injuries</a:t>
            </a:r>
          </a:p>
          <a:p>
            <a:endParaRPr lang="en-US" sz="1700" dirty="0" smtClean="0">
              <a:latin typeface="Cambria" pitchFamily="18" charset="0"/>
            </a:endParaRPr>
          </a:p>
          <a:p>
            <a:r>
              <a:rPr lang="en-US" sz="1700" b="1" dirty="0" smtClean="0">
                <a:latin typeface="Cambria" pitchFamily="18" charset="0"/>
              </a:rPr>
              <a:t>Unlicensed Nursing Staff</a:t>
            </a:r>
          </a:p>
          <a:p>
            <a:pPr marL="465138" indent="-241300">
              <a:buFont typeface="Arial" pitchFamily="34" charset="0"/>
              <a:buChar char="•"/>
            </a:pPr>
            <a:r>
              <a:rPr lang="en-US" sz="1700" dirty="0" smtClean="0">
                <a:latin typeface="Cambria" pitchFamily="18" charset="0"/>
              </a:rPr>
              <a:t>Responsible for the implementation of delegated interventions for patient at moderate or high fall risk; reporting of patient falls.</a:t>
            </a:r>
          </a:p>
          <a:p>
            <a:endParaRPr lang="en-US" sz="1700" b="1" dirty="0" smtClean="0">
              <a:latin typeface="Cambria" pitchFamily="18" charset="0"/>
            </a:endParaRPr>
          </a:p>
          <a:p>
            <a:r>
              <a:rPr lang="en-US" sz="1700" b="1" dirty="0" smtClean="0">
                <a:latin typeface="Cambria" pitchFamily="18" charset="0"/>
              </a:rPr>
              <a:t>All CHSB Staff</a:t>
            </a:r>
          </a:p>
          <a:p>
            <a:pPr marL="465138" indent="-241300">
              <a:buFont typeface="Arial" pitchFamily="34" charset="0"/>
              <a:buChar char="•"/>
            </a:pPr>
            <a:r>
              <a:rPr lang="en-US" sz="1700" dirty="0" smtClean="0">
                <a:latin typeface="Cambria" pitchFamily="18" charset="0"/>
              </a:rPr>
              <a:t>Responsible for adhering to the established guidelines regarding fall risk assessment and interventions appropriate to individual staff roles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8"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Staff Responsibility</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9" name="Rectangle 8"/>
          <p:cNvSpPr/>
          <p:nvPr/>
        </p:nvSpPr>
        <p:spPr>
          <a:xfrm>
            <a:off x="1497724" y="1862758"/>
            <a:ext cx="6180083" cy="2308324"/>
          </a:xfrm>
          <a:prstGeom prst="rect">
            <a:avLst/>
          </a:prstGeom>
        </p:spPr>
        <p:txBody>
          <a:bodyPr wrap="square">
            <a:spAutoFit/>
          </a:bodyPr>
          <a:lstStyle/>
          <a:p>
            <a:pPr marL="346075" indent="-346075">
              <a:buFont typeface="Arial" pitchFamily="34" charset="0"/>
              <a:buChar char="•"/>
            </a:pPr>
            <a:r>
              <a:rPr lang="en-US" dirty="0" smtClean="0">
                <a:latin typeface="Cambria" pitchFamily="18" charset="0"/>
              </a:rPr>
              <a:t>If a patient meets fall risk criteria,  this should be communicated to the healthcare team.  </a:t>
            </a:r>
          </a:p>
          <a:p>
            <a:pPr marL="346075" indent="-346075">
              <a:buFont typeface="Arial" pitchFamily="34" charset="0"/>
              <a:buChar char="•"/>
            </a:pPr>
            <a:endParaRPr lang="en-US" dirty="0" smtClean="0">
              <a:latin typeface="Cambria" pitchFamily="18" charset="0"/>
            </a:endParaRPr>
          </a:p>
          <a:p>
            <a:pPr marL="346075" indent="-346075">
              <a:buFont typeface="Arial" pitchFamily="34" charset="0"/>
              <a:buChar char="•"/>
            </a:pPr>
            <a:r>
              <a:rPr lang="en-US" dirty="0" smtClean="0">
                <a:latin typeface="Cambria" pitchFamily="18" charset="0"/>
              </a:rPr>
              <a:t>Be ready to assist in case a potential fall may occur --- access to light, presence of spills,  transfers, etc</a:t>
            </a:r>
          </a:p>
          <a:p>
            <a:pPr marL="346075" indent="-346075">
              <a:buFont typeface="Arial" pitchFamily="34" charset="0"/>
              <a:buChar char="•"/>
            </a:pPr>
            <a:endParaRPr lang="en-US" dirty="0" smtClean="0">
              <a:latin typeface="Cambria" pitchFamily="18" charset="0"/>
            </a:endParaRPr>
          </a:p>
          <a:p>
            <a:pPr marL="346075" indent="-346075">
              <a:buFont typeface="Arial" pitchFamily="34" charset="0"/>
              <a:buChar char="•"/>
            </a:pPr>
            <a:r>
              <a:rPr lang="en-US" dirty="0" smtClean="0">
                <a:latin typeface="Cambria" pitchFamily="18" charset="0"/>
              </a:rPr>
              <a:t>Remember ---</a:t>
            </a:r>
            <a:endParaRPr lang="en-US" b="1" dirty="0" smtClean="0">
              <a:latin typeface="Cambria" pitchFamily="18" charset="0"/>
            </a:endParaRPr>
          </a:p>
          <a:p>
            <a:endParaRPr lang="en-US" b="1" dirty="0" smtClean="0">
              <a:latin typeface="Cambria" pitchFamily="18" charset="0"/>
            </a:endParaRPr>
          </a:p>
        </p:txBody>
      </p:sp>
      <p:sp>
        <p:nvSpPr>
          <p:cNvPr id="10" name="Rectangle 9"/>
          <p:cNvSpPr/>
          <p:nvPr/>
        </p:nvSpPr>
        <p:spPr>
          <a:xfrm>
            <a:off x="2585551" y="3971027"/>
            <a:ext cx="3603679" cy="400110"/>
          </a:xfrm>
          <a:prstGeom prst="rect">
            <a:avLst/>
          </a:prstGeom>
        </p:spPr>
        <p:txBody>
          <a:bodyPr wrap="none">
            <a:spAutoFit/>
          </a:bodyPr>
          <a:lstStyle/>
          <a:p>
            <a:pPr marL="346075" indent="-346075"/>
            <a:r>
              <a:rPr lang="en-US" sz="2000" b="1" i="1" dirty="0" smtClean="0">
                <a:latin typeface="Cambria" pitchFamily="18" charset="0"/>
              </a:rPr>
              <a:t>Safety is everybody’s business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Introduction</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7" name="TextBox 6"/>
          <p:cNvSpPr txBox="1"/>
          <p:nvPr/>
        </p:nvSpPr>
        <p:spPr>
          <a:xfrm>
            <a:off x="1309309" y="2256200"/>
            <a:ext cx="3353729" cy="1754326"/>
          </a:xfrm>
          <a:prstGeom prst="rect">
            <a:avLst/>
          </a:prstGeom>
          <a:noFill/>
        </p:spPr>
        <p:txBody>
          <a:bodyPr wrap="square" rtlCol="0">
            <a:spAutoFit/>
          </a:bodyPr>
          <a:lstStyle/>
          <a:p>
            <a:r>
              <a:rPr lang="en-US" b="1" dirty="0" smtClean="0">
                <a:latin typeface="Cambria" pitchFamily="18" charset="0"/>
              </a:rPr>
              <a:t>All patients </a:t>
            </a:r>
            <a:r>
              <a:rPr lang="en-US" dirty="0" smtClean="0">
                <a:latin typeface="Cambria" pitchFamily="18" charset="0"/>
              </a:rPr>
              <a:t>are at risk for falls. Increased staff awareness and an effective fall prevention and management program is necessary to reduce patient injuries related to falls.</a:t>
            </a:r>
            <a:endParaRPr lang="en-US" dirty="0">
              <a:latin typeface="Cambria" pitchFamily="18" charset="0"/>
            </a:endParaRPr>
          </a:p>
        </p:txBody>
      </p:sp>
      <p:pic>
        <p:nvPicPr>
          <p:cNvPr id="27650" name="Picture 2" descr="http://www.hopkinsmedicine.org/sebin/v/d/1ACCBD460F7068B6B1EAAAA46201E084.JPG"/>
          <p:cNvPicPr>
            <a:picLocks noChangeAspect="1" noChangeArrowheads="1"/>
          </p:cNvPicPr>
          <p:nvPr/>
        </p:nvPicPr>
        <p:blipFill>
          <a:blip r:embed="rId2" cstate="print"/>
          <a:srcRect/>
          <a:stretch>
            <a:fillRect/>
          </a:stretch>
        </p:blipFill>
        <p:spPr bwMode="auto">
          <a:xfrm>
            <a:off x="4473852" y="1790339"/>
            <a:ext cx="3422183" cy="296199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30</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Communication of Fall Risk</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712078" y="2467429"/>
            <a:ext cx="4269355" cy="2862322"/>
          </a:xfrm>
          <a:prstGeom prst="rect">
            <a:avLst/>
          </a:prstGeom>
          <a:noFill/>
        </p:spPr>
        <p:txBody>
          <a:bodyPr wrap="square" rtlCol="0">
            <a:spAutoFit/>
          </a:bodyPr>
          <a:lstStyle/>
          <a:p>
            <a:pPr marL="465138" indent="-465138"/>
            <a:endParaRPr lang="en-US" b="1" dirty="0" smtClean="0">
              <a:latin typeface="Cambria" pitchFamily="18" charset="0"/>
            </a:endParaRPr>
          </a:p>
          <a:p>
            <a:pPr marL="690563" indent="-241300">
              <a:buFont typeface="Arial" pitchFamily="34" charset="0"/>
              <a:buChar char="•"/>
            </a:pPr>
            <a:r>
              <a:rPr lang="en-US" i="1" dirty="0" smtClean="0">
                <a:latin typeface="Cambria" pitchFamily="18" charset="0"/>
              </a:rPr>
              <a:t>Fall risk will be communicated during SBAR report between providers at shift change, transfer of patient between units and transfer from one nurse to another</a:t>
            </a:r>
          </a:p>
          <a:p>
            <a:pPr marL="690563" indent="-241300">
              <a:buFont typeface="Arial" pitchFamily="34" charset="0"/>
              <a:buChar char="•"/>
            </a:pPr>
            <a:r>
              <a:rPr lang="en-US" i="1" dirty="0" smtClean="0">
                <a:latin typeface="Cambria" pitchFamily="18" charset="0"/>
              </a:rPr>
              <a:t>Fall risk will be included on transportation SBAR report</a:t>
            </a:r>
          </a:p>
          <a:p>
            <a:pPr marL="690563" indent="-241300">
              <a:buFont typeface="Arial" pitchFamily="34" charset="0"/>
              <a:buChar char="•"/>
            </a:pPr>
            <a:r>
              <a:rPr lang="en-US" i="1" dirty="0" smtClean="0">
                <a:latin typeface="Cambria" pitchFamily="18" charset="0"/>
              </a:rPr>
              <a:t>Fall risk will be noted on any multidisciplinary care plan</a:t>
            </a:r>
          </a:p>
        </p:txBody>
      </p:sp>
      <p:pic>
        <p:nvPicPr>
          <p:cNvPr id="6146" name="Picture 2" descr="https://www.freemanhealth.com/upload/images/Careers/Freeman%20nurses1.jpg"/>
          <p:cNvPicPr>
            <a:picLocks noChangeAspect="1" noChangeArrowheads="1"/>
          </p:cNvPicPr>
          <p:nvPr/>
        </p:nvPicPr>
        <p:blipFill>
          <a:blip r:embed="rId2" cstate="print"/>
          <a:srcRect/>
          <a:stretch>
            <a:fillRect/>
          </a:stretch>
        </p:blipFill>
        <p:spPr bwMode="auto">
          <a:xfrm>
            <a:off x="5162995" y="2656115"/>
            <a:ext cx="2805348" cy="294213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12078" y="1544099"/>
            <a:ext cx="7636302" cy="923330"/>
          </a:xfrm>
          <a:prstGeom prst="rect">
            <a:avLst/>
          </a:prstGeom>
        </p:spPr>
        <p:txBody>
          <a:bodyPr wrap="square">
            <a:spAutoFit/>
          </a:bodyPr>
          <a:lstStyle/>
          <a:p>
            <a:r>
              <a:rPr lang="en-US" b="1" dirty="0" smtClean="0">
                <a:latin typeface="Cambria" pitchFamily="18" charset="0"/>
              </a:rPr>
              <a:t>The patient’s fall risk status will be communicated to all members of the healthcare team, particularly if the patient will be leaving the unit for any reason.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Documentation</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872386" y="2046299"/>
            <a:ext cx="3598015" cy="3139321"/>
          </a:xfrm>
          <a:prstGeom prst="rect">
            <a:avLst/>
          </a:prstGeom>
          <a:noFill/>
        </p:spPr>
        <p:txBody>
          <a:bodyPr wrap="square" rtlCol="0">
            <a:spAutoFit/>
          </a:bodyPr>
          <a:lstStyle/>
          <a:p>
            <a:pPr marL="690563" indent="-241300"/>
            <a:endParaRPr lang="en-US" i="1" dirty="0" smtClean="0">
              <a:latin typeface="Cambria" pitchFamily="18" charset="0"/>
            </a:endParaRPr>
          </a:p>
          <a:p>
            <a:pPr marL="690563" indent="-241300">
              <a:buFont typeface="Arial" pitchFamily="34" charset="0"/>
              <a:buChar char="•"/>
            </a:pPr>
            <a:r>
              <a:rPr lang="en-US" i="1" dirty="0" smtClean="0">
                <a:latin typeface="Cambria" pitchFamily="18" charset="0"/>
              </a:rPr>
              <a:t>Initial fall risk upon admission</a:t>
            </a:r>
          </a:p>
          <a:p>
            <a:pPr marL="690563" indent="-241300">
              <a:buFont typeface="Arial" pitchFamily="34" charset="0"/>
              <a:buChar char="•"/>
            </a:pPr>
            <a:r>
              <a:rPr lang="en-US" i="1" dirty="0" smtClean="0">
                <a:latin typeface="Cambria" pitchFamily="18" charset="0"/>
              </a:rPr>
              <a:t>Reassessment every shift change and change of patient condition/status or acuity</a:t>
            </a:r>
          </a:p>
          <a:p>
            <a:pPr marL="690563" indent="-241300">
              <a:buFont typeface="Arial" pitchFamily="34" charset="0"/>
              <a:buChar char="•"/>
            </a:pPr>
            <a:r>
              <a:rPr lang="en-US" i="1" dirty="0" smtClean="0">
                <a:latin typeface="Cambria" pitchFamily="18" charset="0"/>
              </a:rPr>
              <a:t>Fall prevention implemented</a:t>
            </a:r>
          </a:p>
          <a:p>
            <a:pPr marL="690563" indent="-241300">
              <a:buFont typeface="Arial" pitchFamily="34" charset="0"/>
              <a:buChar char="•"/>
            </a:pPr>
            <a:r>
              <a:rPr lang="en-US" i="1" dirty="0" smtClean="0">
                <a:latin typeface="Cambria" pitchFamily="18" charset="0"/>
              </a:rPr>
              <a:t>Patient and family education</a:t>
            </a:r>
          </a:p>
        </p:txBody>
      </p:sp>
      <p:pic>
        <p:nvPicPr>
          <p:cNvPr id="5122" name="Picture 2" descr="http://www.hopkinsmedicine.org/dome/0705/images/story/subpages/4b.jpg"/>
          <p:cNvPicPr>
            <a:picLocks noChangeAspect="1" noChangeArrowheads="1"/>
          </p:cNvPicPr>
          <p:nvPr/>
        </p:nvPicPr>
        <p:blipFill>
          <a:blip r:embed="rId2" cstate="print"/>
          <a:srcRect/>
          <a:stretch>
            <a:fillRect/>
          </a:stretch>
        </p:blipFill>
        <p:spPr bwMode="auto">
          <a:xfrm>
            <a:off x="4650013" y="2483302"/>
            <a:ext cx="3463473" cy="251363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72386" y="1676967"/>
            <a:ext cx="7241100" cy="369332"/>
          </a:xfrm>
          <a:prstGeom prst="rect">
            <a:avLst/>
          </a:prstGeom>
        </p:spPr>
        <p:txBody>
          <a:bodyPr wrap="square">
            <a:spAutoFit/>
          </a:bodyPr>
          <a:lstStyle/>
          <a:p>
            <a:r>
              <a:rPr lang="en-US" b="1" dirty="0" smtClean="0">
                <a:latin typeface="Cambria" pitchFamily="18" charset="0"/>
              </a:rPr>
              <a:t>The following information will be documented on all patients: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Post-Fall Debriefing</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7" name="TextBox 6"/>
          <p:cNvSpPr txBox="1"/>
          <p:nvPr/>
        </p:nvSpPr>
        <p:spPr>
          <a:xfrm>
            <a:off x="930443" y="1844566"/>
            <a:ext cx="2823410" cy="2585323"/>
          </a:xfrm>
          <a:prstGeom prst="rect">
            <a:avLst/>
          </a:prstGeom>
          <a:noFill/>
        </p:spPr>
        <p:txBody>
          <a:bodyPr wrap="square" rtlCol="0">
            <a:spAutoFit/>
          </a:bodyPr>
          <a:lstStyle/>
          <a:p>
            <a:r>
              <a:rPr lang="en-US" b="1" dirty="0" smtClean="0">
                <a:latin typeface="Cambria" pitchFamily="18" charset="0"/>
              </a:rPr>
              <a:t>Debriefing</a:t>
            </a:r>
            <a:r>
              <a:rPr lang="en-US" dirty="0" smtClean="0">
                <a:latin typeface="Cambria" pitchFamily="18" charset="0"/>
              </a:rPr>
              <a:t> is a process to discuss what happened, how a similar occurrence of fall will be prevented from happening again and placing a better communication and awareness on the unit whenever there is a fall.</a:t>
            </a:r>
            <a:endParaRPr lang="en-US" dirty="0">
              <a:latin typeface="Cambria" pitchFamily="18" charset="0"/>
            </a:endParaRPr>
          </a:p>
        </p:txBody>
      </p:sp>
      <p:pic>
        <p:nvPicPr>
          <p:cNvPr id="1026" name="Picture 2"/>
          <p:cNvPicPr>
            <a:picLocks noChangeAspect="1" noChangeArrowheads="1"/>
          </p:cNvPicPr>
          <p:nvPr/>
        </p:nvPicPr>
        <p:blipFill>
          <a:blip r:embed="rId2" cstate="print"/>
          <a:srcRect l="19167" t="22488" r="62877" b="15012"/>
          <a:stretch>
            <a:fillRect/>
          </a:stretch>
        </p:blipFill>
        <p:spPr bwMode="auto">
          <a:xfrm>
            <a:off x="4407856" y="1617709"/>
            <a:ext cx="3760780" cy="436345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30443" y="4748463"/>
            <a:ext cx="3112167" cy="923330"/>
          </a:xfrm>
          <a:prstGeom prst="rect">
            <a:avLst/>
          </a:prstGeom>
          <a:noFill/>
        </p:spPr>
        <p:txBody>
          <a:bodyPr wrap="square" rtlCol="0">
            <a:spAutoFit/>
          </a:bodyPr>
          <a:lstStyle/>
          <a:p>
            <a:r>
              <a:rPr lang="en-US" b="1" i="1" dirty="0" smtClean="0">
                <a:solidFill>
                  <a:srgbClr val="800000"/>
                </a:solidFill>
                <a:latin typeface="Cambria" pitchFamily="18" charset="0"/>
              </a:rPr>
              <a:t>Post-fall Debriefing Analysis must be completed for fall occurrence.</a:t>
            </a:r>
            <a:endParaRPr lang="en-US" b="1" i="1" dirty="0">
              <a:solidFill>
                <a:srgbClr val="800000"/>
              </a:solidFill>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Reportable Conditions</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673769" y="1471910"/>
            <a:ext cx="8011444" cy="3908762"/>
          </a:xfrm>
          <a:prstGeom prst="rect">
            <a:avLst/>
          </a:prstGeom>
          <a:noFill/>
        </p:spPr>
        <p:txBody>
          <a:bodyPr wrap="square" rtlCol="0">
            <a:spAutoFit/>
          </a:bodyPr>
          <a:lstStyle/>
          <a:p>
            <a:r>
              <a:rPr lang="en-US" b="1" dirty="0" smtClean="0">
                <a:latin typeface="Cambria" pitchFamily="18" charset="0"/>
              </a:rPr>
              <a:t>Report to House Supervisor</a:t>
            </a:r>
          </a:p>
          <a:p>
            <a:endParaRPr lang="en-US" sz="1000" b="1" dirty="0" smtClean="0">
              <a:latin typeface="Cambria" pitchFamily="18" charset="0"/>
            </a:endParaRPr>
          </a:p>
          <a:p>
            <a:pPr marL="690563" indent="-225425">
              <a:buFont typeface="Arial" pitchFamily="34" charset="0"/>
              <a:buChar char="•"/>
            </a:pPr>
            <a:r>
              <a:rPr lang="en-US" i="1" dirty="0" smtClean="0">
                <a:latin typeface="Cambria" pitchFamily="18" charset="0"/>
              </a:rPr>
              <a:t>Report all patient falls to House Supervisor, who will then initiate a “huddle” with all staff members to complete the “Fall Debriefing Analysis” form and will ensure that an IVOS Event report is completed</a:t>
            </a:r>
          </a:p>
          <a:p>
            <a:pPr marL="690563" indent="-225425">
              <a:buFont typeface="Arial" pitchFamily="34" charset="0"/>
              <a:buChar char="•"/>
            </a:pPr>
            <a:endParaRPr lang="en-US" sz="1000" i="1" dirty="0" smtClean="0">
              <a:latin typeface="Cambria" pitchFamily="18" charset="0"/>
            </a:endParaRPr>
          </a:p>
          <a:p>
            <a:r>
              <a:rPr lang="en-US" b="1" dirty="0" smtClean="0">
                <a:latin typeface="Cambria" pitchFamily="18" charset="0"/>
              </a:rPr>
              <a:t>Report to physician/authorized prescriber</a:t>
            </a:r>
          </a:p>
          <a:p>
            <a:endParaRPr lang="en-US" sz="1000" b="1" dirty="0" smtClean="0">
              <a:latin typeface="Cambria" pitchFamily="18" charset="0"/>
            </a:endParaRPr>
          </a:p>
          <a:p>
            <a:pPr marL="690563" indent="-223838">
              <a:buFont typeface="Arial" pitchFamily="34" charset="0"/>
              <a:buChar char="•"/>
            </a:pPr>
            <a:r>
              <a:rPr lang="en-US" i="1" dirty="0" smtClean="0">
                <a:latin typeface="Cambria" pitchFamily="18" charset="0"/>
              </a:rPr>
              <a:t>Patient fall, including any change in physical or mental status post-fall</a:t>
            </a:r>
          </a:p>
          <a:p>
            <a:endParaRPr lang="en-US" sz="1000" b="1" i="1" dirty="0" smtClean="0">
              <a:latin typeface="Cambria" pitchFamily="18" charset="0"/>
            </a:endParaRPr>
          </a:p>
          <a:p>
            <a:r>
              <a:rPr lang="en-US" b="1" dirty="0" smtClean="0">
                <a:latin typeface="Cambria" pitchFamily="18" charset="0"/>
              </a:rPr>
              <a:t>Notify Risk Management</a:t>
            </a:r>
          </a:p>
          <a:p>
            <a:endParaRPr lang="en-US" sz="1000" b="1" dirty="0" smtClean="0">
              <a:latin typeface="Cambria" pitchFamily="18" charset="0"/>
            </a:endParaRPr>
          </a:p>
          <a:p>
            <a:pPr marL="690563" indent="-223838">
              <a:buFont typeface="Arial" pitchFamily="34" charset="0"/>
              <a:buChar char="•"/>
            </a:pPr>
            <a:r>
              <a:rPr lang="en-US" i="1" dirty="0" smtClean="0">
                <a:latin typeface="Cambria" pitchFamily="18" charset="0"/>
              </a:rPr>
              <a:t>Significant injury involving transfer to higher level of care or medical/surgical intervention</a:t>
            </a:r>
          </a:p>
          <a:p>
            <a:pPr marL="690563" indent="-223838">
              <a:buFont typeface="Arial" pitchFamily="34" charset="0"/>
              <a:buChar char="•"/>
            </a:pPr>
            <a:r>
              <a:rPr lang="en-US" i="1" dirty="0" smtClean="0">
                <a:latin typeface="Cambria" pitchFamily="18" charset="0"/>
              </a:rPr>
              <a:t>Injury sustained confirmed by diagnostic test</a:t>
            </a:r>
          </a:p>
          <a:p>
            <a:pPr marL="690563" indent="-223838">
              <a:buFont typeface="Arial" pitchFamily="34" charset="0"/>
              <a:buChar char="•"/>
            </a:pPr>
            <a:r>
              <a:rPr lang="en-US" i="1" dirty="0" smtClean="0">
                <a:latin typeface="Cambria" pitchFamily="18" charset="0"/>
              </a:rPr>
              <a:t>Death occurs as a direct result of fall event</a:t>
            </a:r>
          </a:p>
        </p:txBody>
      </p:sp>
      <p:sp>
        <p:nvSpPr>
          <p:cNvPr id="6" name="TextBox 5"/>
          <p:cNvSpPr txBox="1"/>
          <p:nvPr/>
        </p:nvSpPr>
        <p:spPr>
          <a:xfrm>
            <a:off x="457202" y="5565338"/>
            <a:ext cx="8228012" cy="369332"/>
          </a:xfrm>
          <a:prstGeom prst="rect">
            <a:avLst/>
          </a:prstGeom>
          <a:solidFill>
            <a:srgbClr val="800000"/>
          </a:solidFill>
        </p:spPr>
        <p:txBody>
          <a:bodyPr wrap="square" rtlCol="0">
            <a:spAutoFit/>
          </a:bodyPr>
          <a:lstStyle/>
          <a:p>
            <a:pPr algn="ctr"/>
            <a:r>
              <a:rPr lang="en-US" b="1" dirty="0" smtClean="0">
                <a:solidFill>
                  <a:schemeClr val="bg1"/>
                </a:solidFill>
                <a:latin typeface="Cambria" pitchFamily="18" charset="0"/>
              </a:rPr>
              <a:t>Event report and post fall assessment will be completed for any patient fall.</a:t>
            </a:r>
            <a:endParaRPr lang="en-US"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Patient/Family Education</a:t>
            </a:r>
            <a:endParaRPr lang="en-CA" sz="4400" b="1" cap="small"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7" name="TextBox 6"/>
          <p:cNvSpPr txBox="1"/>
          <p:nvPr/>
        </p:nvSpPr>
        <p:spPr>
          <a:xfrm>
            <a:off x="966953" y="2071171"/>
            <a:ext cx="2823410" cy="2308324"/>
          </a:xfrm>
          <a:prstGeom prst="rect">
            <a:avLst/>
          </a:prstGeom>
          <a:noFill/>
        </p:spPr>
        <p:txBody>
          <a:bodyPr wrap="square" rtlCol="0">
            <a:spAutoFit/>
          </a:bodyPr>
          <a:lstStyle/>
          <a:p>
            <a:r>
              <a:rPr lang="en-US" dirty="0" smtClean="0">
                <a:latin typeface="Cambria" pitchFamily="18" charset="0"/>
              </a:rPr>
              <a:t>Patient/Family will be educated on results of fall risk assessment and interventions utilized to maintain patient safety, and this education will be documented in the medical record.</a:t>
            </a:r>
            <a:endParaRPr lang="en-US" dirty="0">
              <a:latin typeface="Cambria" pitchFamily="18" charset="0"/>
            </a:endParaRPr>
          </a:p>
        </p:txBody>
      </p:sp>
      <p:pic>
        <p:nvPicPr>
          <p:cNvPr id="2056" name="Picture 8" descr="http://dept.lamar.edu/nursing/images/Sim%20patient%20education.jpg"/>
          <p:cNvPicPr>
            <a:picLocks noChangeAspect="1" noChangeArrowheads="1"/>
          </p:cNvPicPr>
          <p:nvPr/>
        </p:nvPicPr>
        <p:blipFill>
          <a:blip r:embed="rId2" cstate="print"/>
          <a:srcRect l="7685" t="8627" r="8899" b="8491"/>
          <a:stretch>
            <a:fillRect/>
          </a:stretch>
        </p:blipFill>
        <p:spPr bwMode="auto">
          <a:xfrm>
            <a:off x="4162193" y="1787391"/>
            <a:ext cx="3368842" cy="31104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35</a:t>
            </a:fld>
            <a:endParaRPr lang="en-US"/>
          </a:p>
        </p:txBody>
      </p:sp>
      <p:pic>
        <p:nvPicPr>
          <p:cNvPr id="3074" name="Picture 2" descr="http://idontsmoke.net/images/questionmark.jpg"/>
          <p:cNvPicPr>
            <a:picLocks noChangeAspect="1" noChangeArrowheads="1"/>
          </p:cNvPicPr>
          <p:nvPr/>
        </p:nvPicPr>
        <p:blipFill>
          <a:blip r:embed="rId2" cstate="print"/>
          <a:srcRect/>
          <a:stretch>
            <a:fillRect/>
          </a:stretch>
        </p:blipFill>
        <p:spPr bwMode="auto">
          <a:xfrm>
            <a:off x="1748589" y="1511216"/>
            <a:ext cx="4796589" cy="40314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0746" y="1652337"/>
            <a:ext cx="4116053" cy="4139595"/>
          </a:xfrm>
          <a:prstGeom prst="rect">
            <a:avLst/>
          </a:prstGeom>
          <a:ln>
            <a:solidFill>
              <a:schemeClr val="bg1"/>
            </a:solidFill>
          </a:ln>
        </p:spPr>
        <p:txBody>
          <a:bodyPr wrap="square">
            <a:spAutoFit/>
          </a:bodyPr>
          <a:lstStyle/>
          <a:p>
            <a:pPr indent="288925"/>
            <a:r>
              <a:rPr lang="en-US" dirty="0" smtClean="0">
                <a:latin typeface="Cambria" pitchFamily="18" charset="0"/>
              </a:rPr>
              <a:t>Up to </a:t>
            </a:r>
            <a:r>
              <a:rPr lang="en-US" b="1" dirty="0" smtClean="0">
                <a:latin typeface="Cambria" pitchFamily="18" charset="0"/>
              </a:rPr>
              <a:t>50% </a:t>
            </a:r>
            <a:r>
              <a:rPr lang="en-US" dirty="0" smtClean="0">
                <a:latin typeface="Cambria" pitchFamily="18" charset="0"/>
              </a:rPr>
              <a:t>of hospital patients are at risk for falls, and those who fall commonly have longer hospital stays. Even more alarming, during the first month after discharge, injuries related to falls account for about </a:t>
            </a:r>
            <a:r>
              <a:rPr lang="en-US" b="1" dirty="0" smtClean="0">
                <a:latin typeface="Cambria" pitchFamily="18" charset="0"/>
              </a:rPr>
              <a:t>15% </a:t>
            </a:r>
            <a:r>
              <a:rPr lang="en-US" dirty="0" smtClean="0">
                <a:latin typeface="Cambria" pitchFamily="18" charset="0"/>
              </a:rPr>
              <a:t>of all readmissions.</a:t>
            </a:r>
          </a:p>
          <a:p>
            <a:endParaRPr lang="en-US" dirty="0" smtClean="0">
              <a:latin typeface="Cambria" pitchFamily="18" charset="0"/>
            </a:endParaRPr>
          </a:p>
          <a:p>
            <a:pPr indent="288925"/>
            <a:r>
              <a:rPr lang="en-US" dirty="0" smtClean="0">
                <a:latin typeface="Cambria" pitchFamily="18" charset="0"/>
              </a:rPr>
              <a:t>As the number of patient risk factors increases, so does the likelihood of falling. Therefore, identifying patients at risk for falling can significantly improve a hospital’s fall rate.</a:t>
            </a:r>
          </a:p>
          <a:p>
            <a:endParaRPr lang="en-US" dirty="0" smtClean="0">
              <a:latin typeface="Cambria" pitchFamily="18" charset="0"/>
            </a:endParaRPr>
          </a:p>
          <a:p>
            <a:pPr algn="ctr"/>
            <a:r>
              <a:rPr lang="en-US" sz="1100" i="1" dirty="0" smtClean="0">
                <a:latin typeface="Cambria" pitchFamily="18" charset="0"/>
              </a:rPr>
              <a:t>(American Nurse Today, March 2011, Vol. 6. No. 2)</a:t>
            </a:r>
            <a:endParaRPr lang="en-US" sz="1100" i="1" dirty="0">
              <a:latin typeface="Cambria" pitchFamily="18" charset="0"/>
            </a:endParaRPr>
          </a:p>
        </p:txBody>
      </p:sp>
      <p:sp>
        <p:nvSpPr>
          <p:cNvPr id="10"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Introduction – </a:t>
            </a:r>
            <a:r>
              <a:rPr lang="en-CA" sz="3500" b="1" i="1" dirty="0" smtClean="0">
                <a:solidFill>
                  <a:schemeClr val="tx2">
                    <a:lumMod val="50000"/>
                  </a:schemeClr>
                </a:solidFill>
                <a:effectLst>
                  <a:outerShdw blurRad="38100" dist="38100" dir="2700000" algn="tl">
                    <a:srgbClr val="000000">
                      <a:alpha val="43137"/>
                    </a:srgbClr>
                  </a:outerShdw>
                </a:effectLst>
                <a:latin typeface="Cambria" pitchFamily="18" charset="0"/>
              </a:rPr>
              <a:t>cont’d</a:t>
            </a:r>
            <a:endParaRPr lang="en-CA" sz="3500" b="1"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pic>
        <p:nvPicPr>
          <p:cNvPr id="1028" name="Picture 4" descr="A patient recovering from surgery at Downey Regional Medical Center walks with a loved-one in the hallway.">
            <a:hlinkClick r:id="rId2" tooltip="A patient recovering from surgery at Downey Regional Medical Center walks with a loved-one in the hallway. (Los Angeles Times )"/>
          </p:cNvPr>
          <p:cNvPicPr>
            <a:picLocks noChangeAspect="1" noChangeArrowheads="1"/>
          </p:cNvPicPr>
          <p:nvPr/>
        </p:nvPicPr>
        <p:blipFill>
          <a:blip r:embed="rId3" cstate="print"/>
          <a:srcRect/>
          <a:stretch>
            <a:fillRect/>
          </a:stretch>
        </p:blipFill>
        <p:spPr bwMode="auto">
          <a:xfrm>
            <a:off x="5331411" y="1892968"/>
            <a:ext cx="2926666" cy="35781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Introduction – </a:t>
            </a:r>
            <a:r>
              <a:rPr lang="en-CA" sz="3500" b="1" i="1" dirty="0" smtClean="0">
                <a:solidFill>
                  <a:schemeClr val="tx2">
                    <a:lumMod val="50000"/>
                  </a:schemeClr>
                </a:solidFill>
                <a:effectLst>
                  <a:outerShdw blurRad="38100" dist="38100" dir="2700000" algn="tl">
                    <a:srgbClr val="000000">
                      <a:alpha val="43137"/>
                    </a:srgbClr>
                  </a:outerShdw>
                </a:effectLst>
                <a:latin typeface="Cambria" pitchFamily="18" charset="0"/>
              </a:rPr>
              <a:t>cont’d</a:t>
            </a:r>
            <a:endParaRPr lang="en-CA" sz="3500" b="1"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8129" name="Rectangle 1"/>
          <p:cNvSpPr>
            <a:spLocks noChangeArrowheads="1"/>
          </p:cNvSpPr>
          <p:nvPr/>
        </p:nvSpPr>
        <p:spPr bwMode="auto">
          <a:xfrm>
            <a:off x="4698124" y="2342503"/>
            <a:ext cx="36502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88925"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Nearly half of those who fall suffer moderate to severe injuries that limit their mobility and increase the risk of premature death. Up to 20% of falls cause serious injury, including fractures and accumulation of blood in the brain</a:t>
            </a:r>
            <a:r>
              <a:rPr kumimoji="0" lang="en-US" b="0" i="0" u="none" strike="noStrike" cap="none" normalizeH="0" dirty="0" smtClean="0">
                <a:ln>
                  <a:noFill/>
                </a:ln>
                <a:solidFill>
                  <a:srgbClr val="000000"/>
                </a:solidFill>
                <a:effectLst/>
                <a:latin typeface="Cambria"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subdural hematomas</a:t>
            </a:r>
            <a:r>
              <a:rPr lang="en-US" dirty="0" smtClean="0">
                <a:solidFill>
                  <a:srgbClr val="000000"/>
                </a:solidFill>
                <a:latin typeface="Cambria" pitchFamily="18" charset="0"/>
                <a:ea typeface="Times New Roman" pitchFamily="18" charset="0"/>
                <a:cs typeface="Times New Roman" pitchFamily="18" charset="0"/>
              </a:rPr>
              <a:t>).</a:t>
            </a:r>
            <a:endParaRPr kumimoji="0" lang="en-US"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p:txBody>
      </p:sp>
      <p:pic>
        <p:nvPicPr>
          <p:cNvPr id="1026" name="Picture 2" descr="Falls"/>
          <p:cNvPicPr>
            <a:picLocks noChangeAspect="1" noChangeArrowheads="1"/>
          </p:cNvPicPr>
          <p:nvPr/>
        </p:nvPicPr>
        <p:blipFill>
          <a:blip r:embed="rId2" cstate="print"/>
          <a:srcRect/>
          <a:stretch>
            <a:fillRect/>
          </a:stretch>
        </p:blipFill>
        <p:spPr bwMode="auto">
          <a:xfrm>
            <a:off x="1148584" y="2013268"/>
            <a:ext cx="2960525" cy="28740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a:p>
        </p:txBody>
      </p:sp>
      <p:sp>
        <p:nvSpPr>
          <p:cNvPr id="5"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Introduction – </a:t>
            </a:r>
            <a:r>
              <a:rPr lang="en-CA" sz="3500" b="1" i="1" dirty="0" smtClean="0">
                <a:solidFill>
                  <a:schemeClr val="tx2">
                    <a:lumMod val="50000"/>
                  </a:schemeClr>
                </a:solidFill>
                <a:effectLst>
                  <a:outerShdw blurRad="38100" dist="38100" dir="2700000" algn="tl">
                    <a:srgbClr val="000000">
                      <a:alpha val="43137"/>
                    </a:srgbClr>
                  </a:outerShdw>
                </a:effectLst>
                <a:latin typeface="Cambria" pitchFamily="18" charset="0"/>
              </a:rPr>
              <a:t>cont’d</a:t>
            </a:r>
            <a:endParaRPr lang="en-CA" sz="3500" b="1"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48129" name="Rectangle 1"/>
          <p:cNvSpPr>
            <a:spLocks noChangeArrowheads="1"/>
          </p:cNvSpPr>
          <p:nvPr/>
        </p:nvSpPr>
        <p:spPr bwMode="auto">
          <a:xfrm>
            <a:off x="930166" y="2005621"/>
            <a:ext cx="3738088" cy="3031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88925"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Even when a fall doesn’t lead to death, it can necessitate prolonged hospitalization. Many victims spend up to a year in recovery.  Some suffer disability and loss of function and are unable to return to their homes;  many end up losing their independence.</a:t>
            </a:r>
          </a:p>
          <a:p>
            <a:pPr marR="0" lvl="0" indent="288925"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indent="288925" eaLnBrk="0" fontAlgn="base" hangingPunct="0">
              <a:spcBef>
                <a:spcPct val="0"/>
              </a:spcBef>
              <a:spcAft>
                <a:spcPct val="0"/>
              </a:spcAft>
            </a:pPr>
            <a:r>
              <a:rPr lang="en-US" sz="1100" i="1" dirty="0" smtClean="0">
                <a:latin typeface="Cambria" pitchFamily="18" charset="0"/>
              </a:rPr>
              <a:t>(American Nurse Today, March 2011, Vol. 6. No. 2)</a:t>
            </a:r>
          </a:p>
          <a:p>
            <a:pPr marR="0" lvl="0" indent="288925"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mbria" pitchFamily="18" charset="0"/>
            </a:endParaRPr>
          </a:p>
        </p:txBody>
      </p:sp>
      <p:pic>
        <p:nvPicPr>
          <p:cNvPr id="7" name="Picture 2" descr="Close up of male with broken leg walking on crutches in hospital"/>
          <p:cNvPicPr>
            <a:picLocks noChangeAspect="1" noChangeArrowheads="1"/>
          </p:cNvPicPr>
          <p:nvPr/>
        </p:nvPicPr>
        <p:blipFill>
          <a:blip r:embed="rId2" cstate="print"/>
          <a:srcRect l="6229" t="9280" r="14483" b="5208"/>
          <a:stretch>
            <a:fillRect/>
          </a:stretch>
        </p:blipFill>
        <p:spPr bwMode="auto">
          <a:xfrm>
            <a:off x="5053262" y="2005621"/>
            <a:ext cx="3086853" cy="28554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882316" y="1636295"/>
            <a:ext cx="7466348" cy="3882189"/>
          </a:xfrm>
        </p:spPr>
        <p:txBody>
          <a:bodyPr rtlCol="0">
            <a:normAutofit/>
          </a:bodyPr>
          <a:lstStyle/>
          <a:p>
            <a:pPr eaLnBrk="1" fontAlgn="auto" hangingPunct="1">
              <a:spcBef>
                <a:spcPts val="0"/>
              </a:spcBef>
              <a:spcAft>
                <a:spcPts val="0"/>
              </a:spcAft>
              <a:buClr>
                <a:schemeClr val="tx1"/>
              </a:buClr>
              <a:buFont typeface="Wingdings" pitchFamily="2" charset="2"/>
              <a:buChar char="§"/>
              <a:defRPr/>
            </a:pPr>
            <a:r>
              <a:rPr lang="en-US" sz="1800" dirty="0">
                <a:latin typeface="Cambria" pitchFamily="18" charset="0"/>
              </a:rPr>
              <a:t>Falls are reportable as a Sentinel Event per The Joint Commission and as endorsed by The National Quality Forum’s List of </a:t>
            </a:r>
            <a:r>
              <a:rPr lang="en-US" sz="1800" b="1" i="1" dirty="0">
                <a:latin typeface="Cambria" pitchFamily="18" charset="0"/>
              </a:rPr>
              <a:t>“Never Events</a:t>
            </a:r>
            <a:r>
              <a:rPr lang="en-US" sz="1800" b="1" i="1" dirty="0" smtClean="0">
                <a:latin typeface="Cambria" pitchFamily="18" charset="0"/>
              </a:rPr>
              <a:t>”</a:t>
            </a:r>
          </a:p>
          <a:p>
            <a:pPr eaLnBrk="1" fontAlgn="auto" hangingPunct="1">
              <a:spcBef>
                <a:spcPts val="0"/>
              </a:spcBef>
              <a:spcAft>
                <a:spcPts val="0"/>
              </a:spcAft>
              <a:buClr>
                <a:schemeClr val="tx1"/>
              </a:buClr>
              <a:buNone/>
              <a:defRPr/>
            </a:pPr>
            <a:endParaRPr lang="en-US" sz="1800" b="1" i="1" dirty="0" smtClean="0">
              <a:latin typeface="Cambria" pitchFamily="18" charset="0"/>
            </a:endParaRPr>
          </a:p>
          <a:p>
            <a:pPr eaLnBrk="1" fontAlgn="auto" hangingPunct="1">
              <a:spcBef>
                <a:spcPts val="0"/>
              </a:spcBef>
              <a:spcAft>
                <a:spcPts val="0"/>
              </a:spcAft>
              <a:buClr>
                <a:schemeClr val="tx1"/>
              </a:buClr>
              <a:buFont typeface="Wingdings" pitchFamily="2" charset="2"/>
              <a:buChar char="§"/>
              <a:defRPr/>
            </a:pPr>
            <a:r>
              <a:rPr lang="en-US" sz="1800" dirty="0" smtClean="0">
                <a:latin typeface="Cambria" pitchFamily="18" charset="0"/>
              </a:rPr>
              <a:t>Individual State Statutes, e.g. California Senate Bill 1301</a:t>
            </a:r>
          </a:p>
          <a:p>
            <a:pPr eaLnBrk="1" fontAlgn="auto" hangingPunct="1">
              <a:spcBef>
                <a:spcPts val="0"/>
              </a:spcBef>
              <a:spcAft>
                <a:spcPts val="0"/>
              </a:spcAft>
              <a:buClr>
                <a:schemeClr val="tx1"/>
              </a:buClr>
              <a:buNone/>
              <a:defRPr/>
            </a:pPr>
            <a:endParaRPr lang="en-US" sz="1800" dirty="0" smtClean="0">
              <a:latin typeface="Cambria" pitchFamily="18" charset="0"/>
            </a:endParaRPr>
          </a:p>
          <a:p>
            <a:pPr eaLnBrk="1" fontAlgn="auto" hangingPunct="1">
              <a:spcBef>
                <a:spcPts val="0"/>
              </a:spcBef>
              <a:spcAft>
                <a:spcPts val="0"/>
              </a:spcAft>
              <a:buClr>
                <a:schemeClr val="tx1"/>
              </a:buClr>
              <a:buFont typeface="Wingdings" pitchFamily="2" charset="2"/>
              <a:buChar char="§"/>
              <a:defRPr/>
            </a:pPr>
            <a:r>
              <a:rPr lang="en-US" sz="1800" dirty="0" smtClean="0">
                <a:latin typeface="Cambria" pitchFamily="18" charset="0"/>
              </a:rPr>
              <a:t>The Department of Health Care Services outlines the following: </a:t>
            </a:r>
          </a:p>
          <a:p>
            <a:pPr eaLnBrk="1" fontAlgn="auto" hangingPunct="1">
              <a:spcBef>
                <a:spcPts val="0"/>
              </a:spcBef>
              <a:spcAft>
                <a:spcPts val="0"/>
              </a:spcAft>
              <a:buClr>
                <a:schemeClr val="tx1"/>
              </a:buClr>
              <a:buFont typeface="Wingdings" pitchFamily="2" charset="2"/>
              <a:buChar char="§"/>
              <a:defRPr/>
            </a:pPr>
            <a:endParaRPr lang="en-US" sz="1000" dirty="0" smtClean="0">
              <a:latin typeface="Cambria" pitchFamily="18" charset="0"/>
            </a:endParaRPr>
          </a:p>
          <a:p>
            <a:pPr marL="915988" lvl="1" indent="-250825" eaLnBrk="1" fontAlgn="auto" hangingPunct="1">
              <a:spcBef>
                <a:spcPts val="0"/>
              </a:spcBef>
              <a:spcAft>
                <a:spcPts val="0"/>
              </a:spcAft>
              <a:buClr>
                <a:schemeClr val="tx1"/>
              </a:buClr>
              <a:buFont typeface="Symbol" pitchFamily="18" charset="2"/>
              <a:buChar char=""/>
              <a:defRPr/>
            </a:pPr>
            <a:r>
              <a:rPr lang="en-US" sz="1800" i="1" dirty="0" smtClean="0">
                <a:latin typeface="Cambria" pitchFamily="18" charset="0"/>
              </a:rPr>
              <a:t>Section </a:t>
            </a:r>
            <a:r>
              <a:rPr lang="en-US" sz="1800" i="1" dirty="0">
                <a:latin typeface="Cambria" pitchFamily="18" charset="0"/>
              </a:rPr>
              <a:t>2702 of the Affordable Care Act directs States to develop and implement a plan that withholds Medicaid payments to hospitals for provider-preventable conditions (PPC) as defined in the </a:t>
            </a:r>
            <a:r>
              <a:rPr lang="en-US" sz="1800" i="1" dirty="0" smtClean="0">
                <a:latin typeface="Cambria" pitchFamily="18" charset="0"/>
              </a:rPr>
              <a:t>regulation</a:t>
            </a:r>
          </a:p>
          <a:p>
            <a:pPr marL="915988" lvl="1" indent="-250825" eaLnBrk="1" fontAlgn="auto" hangingPunct="1">
              <a:spcBef>
                <a:spcPts val="0"/>
              </a:spcBef>
              <a:spcAft>
                <a:spcPts val="0"/>
              </a:spcAft>
              <a:buClr>
                <a:schemeClr val="tx1"/>
              </a:buClr>
              <a:buNone/>
              <a:defRPr/>
            </a:pPr>
            <a:endParaRPr lang="en-US" sz="1000" i="1" dirty="0">
              <a:latin typeface="Cambria" pitchFamily="18" charset="0"/>
            </a:endParaRPr>
          </a:p>
          <a:p>
            <a:pPr marL="915988" lvl="1" indent="-250825" eaLnBrk="1" fontAlgn="auto" hangingPunct="1">
              <a:spcBef>
                <a:spcPts val="0"/>
              </a:spcBef>
              <a:spcAft>
                <a:spcPts val="0"/>
              </a:spcAft>
              <a:buClr>
                <a:schemeClr val="tx1"/>
              </a:buClr>
              <a:buFont typeface="Symbol" pitchFamily="18" charset="2"/>
              <a:buChar char=""/>
              <a:defRPr/>
            </a:pPr>
            <a:r>
              <a:rPr lang="en-US" sz="1800" i="1" dirty="0">
                <a:latin typeface="Cambria" pitchFamily="18" charset="0"/>
              </a:rPr>
              <a:t>In </a:t>
            </a:r>
            <a:r>
              <a:rPr lang="en-US" sz="1800" i="1" dirty="0" smtClean="0">
                <a:latin typeface="Cambria" pitchFamily="18" charset="0"/>
              </a:rPr>
              <a:t>California, </a:t>
            </a:r>
            <a:r>
              <a:rPr lang="en-US" sz="1800" i="1" dirty="0">
                <a:latin typeface="Cambria" pitchFamily="18" charset="0"/>
              </a:rPr>
              <a:t>the Department of Health Care Services (DHCS) has developed a State Plan Amendment (approved by CMS) to implement Section </a:t>
            </a:r>
            <a:r>
              <a:rPr lang="en-US" sz="1800" i="1" dirty="0" smtClean="0">
                <a:latin typeface="Cambria" pitchFamily="18" charset="0"/>
              </a:rPr>
              <a:t>2702</a:t>
            </a:r>
            <a:endParaRPr lang="en-US" sz="1800" i="1" dirty="0">
              <a:latin typeface="Cambria" pitchFamily="18" charset="0"/>
            </a:endParaRPr>
          </a:p>
        </p:txBody>
      </p:sp>
      <p:sp>
        <p:nvSpPr>
          <p:cNvPr id="6" name="Title 3"/>
          <p:cNvSpPr>
            <a:spLocks noGrp="1"/>
          </p:cNvSpPr>
          <p:nvPr>
            <p:ph type="title"/>
          </p:nvPr>
        </p:nvSpPr>
        <p:spPr>
          <a:xfrm>
            <a:off x="457201" y="270933"/>
            <a:ext cx="8228012" cy="795867"/>
          </a:xfrm>
        </p:spPr>
        <p:txBody>
          <a:bodyPr/>
          <a:lstStyle/>
          <a:p>
            <a:r>
              <a:rPr lang="en-CA" sz="4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Regulatory Agencies</a:t>
            </a:r>
            <a:endParaRPr lang="en-CA" sz="3500" b="1"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Content Placeholder 2"/>
          <p:cNvSpPr>
            <a:spLocks noGrp="1"/>
          </p:cNvSpPr>
          <p:nvPr>
            <p:ph sz="quarter" idx="12"/>
          </p:nvPr>
        </p:nvSpPr>
        <p:spPr>
          <a:xfrm>
            <a:off x="1700462" y="2101516"/>
            <a:ext cx="5839327" cy="2213810"/>
          </a:xfrm>
        </p:spPr>
        <p:txBody>
          <a:bodyPr>
            <a:normAutofit/>
          </a:bodyPr>
          <a:lstStyle/>
          <a:p>
            <a:pPr marL="0" indent="0" algn="ctr">
              <a:spcAft>
                <a:spcPts val="0"/>
              </a:spcAft>
              <a:buNone/>
            </a:pPr>
            <a:r>
              <a:rPr lang="en-US" i="1" dirty="0" smtClean="0">
                <a:solidFill>
                  <a:srgbClr val="002060"/>
                </a:solidFill>
                <a:latin typeface="Cambria" pitchFamily="18" charset="0"/>
              </a:rPr>
              <a:t>At Dignity Health, for </a:t>
            </a:r>
            <a:r>
              <a:rPr lang="en-US" i="1" u="sng" dirty="0" smtClean="0">
                <a:solidFill>
                  <a:srgbClr val="002060"/>
                </a:solidFill>
                <a:latin typeface="Cambria" pitchFamily="18" charset="0"/>
              </a:rPr>
              <a:t>every patient fall with injury</a:t>
            </a:r>
            <a:r>
              <a:rPr lang="en-US" i="1" dirty="0" smtClean="0">
                <a:solidFill>
                  <a:srgbClr val="002060"/>
                </a:solidFill>
                <a:latin typeface="Cambria" pitchFamily="18" charset="0"/>
              </a:rPr>
              <a:t>, there is a 25% chance that the event will become a claim. Once the event becomes a claim, the average cost is over </a:t>
            </a:r>
            <a:r>
              <a:rPr lang="en-US" b="1" i="1" dirty="0" smtClean="0">
                <a:solidFill>
                  <a:srgbClr val="002060"/>
                </a:solidFill>
                <a:latin typeface="Cambria" pitchFamily="18" charset="0"/>
              </a:rPr>
              <a:t>$50k </a:t>
            </a:r>
            <a:r>
              <a:rPr lang="en-US" i="1" dirty="0" smtClean="0">
                <a:solidFill>
                  <a:srgbClr val="002060"/>
                </a:solidFill>
                <a:latin typeface="Cambria" pitchFamily="18" charset="0"/>
              </a:rPr>
              <a:t>with the potential to reach over </a:t>
            </a:r>
            <a:r>
              <a:rPr lang="en-US" b="1" i="1" dirty="0" smtClean="0">
                <a:solidFill>
                  <a:srgbClr val="C00000"/>
                </a:solidFill>
                <a:latin typeface="Cambria" pitchFamily="18" charset="0"/>
              </a:rPr>
              <a:t>$1 million. </a:t>
            </a:r>
            <a:endParaRPr lang="en-US" b="1" i="1" dirty="0">
              <a:solidFill>
                <a:srgbClr val="C00000"/>
              </a:solidFill>
              <a:latin typeface="Cambria" pitchFamily="18" charset="0"/>
            </a:endParaRPr>
          </a:p>
        </p:txBody>
      </p:sp>
      <p:sp>
        <p:nvSpPr>
          <p:cNvPr id="5" name="Title 3"/>
          <p:cNvSpPr txBox="1">
            <a:spLocks/>
          </p:cNvSpPr>
          <p:nvPr/>
        </p:nvSpPr>
        <p:spPr>
          <a:xfrm>
            <a:off x="457201" y="304800"/>
            <a:ext cx="8228012" cy="705854"/>
          </a:xfrm>
          <a:prstGeom prst="rect">
            <a:avLst/>
          </a:prstGeom>
        </p:spPr>
        <p:txBody>
          <a:bodyPr vert="horz" lIns="0" tIns="0" rIns="0" bIns="0" rtlCol="0" anchor="b" anchorCtr="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CA" sz="4400" b="1" i="0" u="none" strike="noStrike" kern="1200" cap="small"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Cambria" pitchFamily="18" charset="0"/>
                <a:ea typeface="+mj-ea"/>
                <a:cs typeface="Calibri" pitchFamily="34" charset="0"/>
              </a:rPr>
              <a:t>What We Know Right Now</a:t>
            </a:r>
            <a:endParaRPr kumimoji="0" lang="en-CA" sz="3500" b="1" i="1"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Cambria" pitchFamily="18" charset="0"/>
              <a:ea typeface="+mj-ea"/>
              <a:cs typeface="Calibri" pitchFamily="34" charset="0"/>
            </a:endParaRPr>
          </a:p>
        </p:txBody>
      </p:sp>
    </p:spTree>
    <p:extLst>
      <p:ext uri="{BB962C8B-B14F-4D97-AF65-F5344CB8AC3E}">
        <p14:creationId xmlns="" xmlns:p14="http://schemas.microsoft.com/office/powerpoint/2010/main" val="417348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7999"/>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8"/>
          <p:cNvSpPr>
            <a:spLocks noGrp="1"/>
          </p:cNvSpPr>
          <p:nvPr>
            <p:ph type="ctrTitle"/>
          </p:nvPr>
        </p:nvSpPr>
        <p:spPr>
          <a:xfrm rot="10800000">
            <a:off x="1" y="2165688"/>
            <a:ext cx="9143999" cy="4692312"/>
          </a:xfrm>
        </p:spPr>
        <p:txBody>
          <a:bodyPr/>
          <a:lstStyle/>
          <a:p>
            <a:r>
              <a:rPr lang="en-CA" dirty="0" smtClean="0"/>
              <a:t> </a:t>
            </a:r>
            <a:br>
              <a:rPr lang="en-CA" dirty="0" smtClean="0"/>
            </a:br>
            <a:r>
              <a:rPr lang="en-CA" dirty="0" smtClean="0"/>
              <a:t>  </a:t>
            </a:r>
            <a:br>
              <a:rPr lang="en-CA" dirty="0" smtClean="0"/>
            </a:br>
            <a:endParaRPr lang="en-CA" dirty="0"/>
          </a:p>
        </p:txBody>
      </p:sp>
      <p:sp>
        <p:nvSpPr>
          <p:cNvPr id="6" name="Rectangle 5"/>
          <p:cNvSpPr/>
          <p:nvPr/>
        </p:nvSpPr>
        <p:spPr>
          <a:xfrm>
            <a:off x="-1" y="0"/>
            <a:ext cx="9143999" cy="334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New picture"/>
          <p:cNvPicPr/>
          <p:nvPr/>
        </p:nvPicPr>
        <p:blipFill>
          <a:blip r:embed="rId3" cstate="print"/>
          <a:srcRect l="10888" r="30486" b="21954"/>
          <a:stretch>
            <a:fillRect/>
          </a:stretch>
        </p:blipFill>
        <p:spPr>
          <a:xfrm>
            <a:off x="232288" y="214997"/>
            <a:ext cx="2510911" cy="747529"/>
          </a:xfrm>
          <a:prstGeom prst="rect">
            <a:avLst/>
          </a:prstGeom>
          <a:ln>
            <a:solidFill>
              <a:srgbClr val="FFFFFF">
                <a:alpha val="0"/>
              </a:srgbClr>
            </a:solidFill>
          </a:ln>
        </p:spPr>
      </p:pic>
      <p:sp>
        <p:nvSpPr>
          <p:cNvPr id="12" name="TextBox 11"/>
          <p:cNvSpPr txBox="1"/>
          <p:nvPr/>
        </p:nvSpPr>
        <p:spPr>
          <a:xfrm>
            <a:off x="583611" y="1652348"/>
            <a:ext cx="4736271" cy="1421928"/>
          </a:xfrm>
          <a:prstGeom prst="rect">
            <a:avLst/>
          </a:prstGeom>
          <a:noFill/>
        </p:spPr>
        <p:txBody>
          <a:bodyPr wrap="square" rtlCol="0">
            <a:spAutoFit/>
          </a:bodyPr>
          <a:lstStyle/>
          <a:p>
            <a:pPr>
              <a:lnSpc>
                <a:spcPct val="80000"/>
              </a:lnSpc>
            </a:pPr>
            <a:r>
              <a:rPr lang="en-US" sz="5400" b="1" cap="small" dirty="0" smtClean="0">
                <a:solidFill>
                  <a:schemeClr val="tx2">
                    <a:lumMod val="50000"/>
                  </a:schemeClr>
                </a:solidFill>
                <a:effectLst>
                  <a:outerShdw blurRad="38100" dist="38100" dir="2700000" algn="tl">
                    <a:srgbClr val="000000">
                      <a:alpha val="43137"/>
                    </a:srgbClr>
                  </a:outerShdw>
                </a:effectLst>
                <a:latin typeface="Cambria" pitchFamily="18" charset="0"/>
              </a:rPr>
              <a:t>Fall Risk Assessment</a:t>
            </a:r>
          </a:p>
        </p:txBody>
      </p:sp>
    </p:spTree>
    <p:extLst>
      <p:ext uri="{BB962C8B-B14F-4D97-AF65-F5344CB8AC3E}">
        <p14:creationId xmlns:p14="http://schemas.microsoft.com/office/powerpoint/2010/main" xmlns="" val="18041854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CHSB DH 2007 PwrPt Template 08142013_v2">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CHSB DH 2007 PwrPt Template 08142013_v2</Template>
  <TotalTime>1902</TotalTime>
  <Words>1959</Words>
  <Application>Microsoft Office PowerPoint</Application>
  <PresentationFormat>On-screen Show (4:3)</PresentationFormat>
  <Paragraphs>237</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CHSB DH 2007 PwrPt Template 08142013_v2</vt:lpstr>
      <vt:lpstr>     </vt:lpstr>
      <vt:lpstr>Objectives</vt:lpstr>
      <vt:lpstr>Introduction</vt:lpstr>
      <vt:lpstr>Introduction – cont’d</vt:lpstr>
      <vt:lpstr>Introduction – cont’d</vt:lpstr>
      <vt:lpstr>Introduction – cont’d</vt:lpstr>
      <vt:lpstr>Regulatory Agencies</vt:lpstr>
      <vt:lpstr>Slide 8</vt:lpstr>
      <vt:lpstr>     </vt:lpstr>
      <vt:lpstr>Definitions</vt:lpstr>
      <vt:lpstr>Definitions</vt:lpstr>
      <vt:lpstr>Fall-Related Injuries</vt:lpstr>
      <vt:lpstr>Fall Risk Assessment</vt:lpstr>
      <vt:lpstr>Fall Risk Assessment Tools</vt:lpstr>
      <vt:lpstr>Fall Risk Assessment Tools</vt:lpstr>
      <vt:lpstr>Fall Risk Assessment Tools</vt:lpstr>
      <vt:lpstr>Fall Risk Assessment Tools</vt:lpstr>
      <vt:lpstr>Fall Risk Assessment Tools</vt:lpstr>
      <vt:lpstr>High Fall Risk Factors</vt:lpstr>
      <vt:lpstr>High Fall Risk Factors</vt:lpstr>
      <vt:lpstr>     </vt:lpstr>
      <vt:lpstr>Fall Prevention Strategies</vt:lpstr>
      <vt:lpstr>Fall Prevention Strategies</vt:lpstr>
      <vt:lpstr>Fall Prevention Strategies</vt:lpstr>
      <vt:lpstr>Fall Prevention Strategies</vt:lpstr>
      <vt:lpstr>Fall Prevention Interventions</vt:lpstr>
      <vt:lpstr>Fall Prevention Interventions</vt:lpstr>
      <vt:lpstr>Staff Responsibility</vt:lpstr>
      <vt:lpstr>Staff Responsibility</vt:lpstr>
      <vt:lpstr>Communication of Fall Risk</vt:lpstr>
      <vt:lpstr>Documentation</vt:lpstr>
      <vt:lpstr>Post-Fall Debriefing</vt:lpstr>
      <vt:lpstr>Reportable Conditions</vt:lpstr>
      <vt:lpstr>Patient/Family Education</vt:lpstr>
      <vt:lpstr>Slide 35</vt:lpstr>
    </vt:vector>
  </TitlesOfParts>
  <Company>CHW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Slide opens up the presentation and provides the main headline. Insert a maximum of five lines.</dc:title>
  <dc:creator>hbautista</dc:creator>
  <dc:description>Version 2: Final Version as of 5/15/2012.  For assistance or to report issues, please contact Dignity Health IT Help Desk.</dc:description>
  <cp:lastModifiedBy>hbautista</cp:lastModifiedBy>
  <cp:revision>209</cp:revision>
  <dcterms:created xsi:type="dcterms:W3CDTF">2013-10-17T23:23:45Z</dcterms:created>
  <dcterms:modified xsi:type="dcterms:W3CDTF">2014-04-07T22:48:02Z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