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81" r:id="rId2"/>
    <p:sldId id="278" r:id="rId3"/>
    <p:sldId id="295" r:id="rId4"/>
    <p:sldId id="296" r:id="rId5"/>
    <p:sldId id="308" r:id="rId6"/>
    <p:sldId id="310" r:id="rId7"/>
    <p:sldId id="309" r:id="rId8"/>
    <p:sldId id="284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J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057"/>
    <a:srgbClr val="BFE4FF"/>
    <a:srgbClr val="40B0FF"/>
    <a:srgbClr val="D0E2C1"/>
    <a:srgbClr val="A1C484"/>
    <a:srgbClr val="F3D1B8"/>
    <a:srgbClr val="E8A270"/>
    <a:srgbClr val="F8E8B5"/>
    <a:srgbClr val="F1D16A"/>
    <a:srgbClr val="A68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-948" y="-72"/>
      </p:cViewPr>
      <p:guideLst>
        <p:guide orient="horz" pos="261"/>
        <p:guide orient="horz" pos="3836"/>
        <p:guide orient="horz" pos="2387"/>
        <p:guide orient="horz" pos="4107"/>
        <p:guide orient="horz" pos="868"/>
        <p:guide orient="horz" pos="621"/>
        <p:guide orient="horz" pos="3550"/>
        <p:guide pos="2880"/>
        <p:guide pos="288"/>
        <p:guide pos="5471"/>
        <p:guide pos="2824"/>
        <p:guide pos="2936"/>
        <p:guide pos="4172"/>
        <p:guide pos="15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748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add subtitle</a:t>
            </a:r>
          </a:p>
        </p:txBody>
      </p:sp>
      <p:pic>
        <p:nvPicPr>
          <p:cNvPr id="10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524500"/>
            <a:ext cx="6426200" cy="13462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RED and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0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92117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 t="5999"/>
          <a:stretch>
            <a:fillRect/>
          </a:stretch>
        </p:blipFill>
        <p:spPr>
          <a:xfrm>
            <a:off x="0" y="-61878"/>
            <a:ext cx="9144000" cy="6082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85354"/>
            <a:ext cx="4114800" cy="232773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Thank you</a:t>
            </a:r>
          </a:p>
        </p:txBody>
      </p:sp>
      <p:pic>
        <p:nvPicPr>
          <p:cNvPr id="5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40755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748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add subtitle</a:t>
            </a:r>
          </a:p>
        </p:txBody>
      </p:sp>
      <p:pic>
        <p:nvPicPr>
          <p:cNvPr id="10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71158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2054" name="Title 205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add text</a:t>
            </a:r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24301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(RED and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15178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0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9177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 t="5999"/>
          <a:stretch>
            <a:fillRect/>
          </a:stretch>
        </p:blipFill>
        <p:spPr>
          <a:xfrm>
            <a:off x="0" y="-61878"/>
            <a:ext cx="9144000" cy="6082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85354"/>
            <a:ext cx="4114800" cy="232773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Thank you</a:t>
            </a:r>
          </a:p>
        </p:txBody>
      </p:sp>
      <p:pic>
        <p:nvPicPr>
          <p:cNvPr id="5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3845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1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rstLevel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/>
            </a:lvl1pPr>
            <a:lvl2pPr marL="279400" indent="-250825">
              <a:buFont typeface="Arial" pitchFamily="34" charset="0"/>
              <a:buChar char="•"/>
              <a:defRPr/>
            </a:lvl2pPr>
            <a:lvl3pPr marL="515938" indent="-250825">
              <a:buFont typeface="BentonSansF Book" pitchFamily="50" charset="0"/>
              <a:buChar char="–"/>
              <a:defRPr/>
            </a:lvl3pPr>
            <a:lvl4pPr marL="801688" indent="-250825">
              <a:buFont typeface="Arial" pitchFamily="34" charset="0"/>
              <a:buChar char="•"/>
              <a:defRPr/>
            </a:lvl4pPr>
            <a:lvl5pPr marL="1085850" indent="-250825">
              <a:buFont typeface="BentonSansF Book" pitchFamily="50" charset="0"/>
              <a:buChar char="–"/>
              <a:defRPr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1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6548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81125"/>
            <a:ext cx="4025899" cy="4719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81125"/>
            <a:ext cx="4025899" cy="4719638"/>
          </a:xfrm>
          <a:prstGeom prst="roundRect">
            <a:avLst>
              <a:gd name="adj" fmla="val 1970"/>
            </a:avLst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1620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75283"/>
            <a:ext cx="4025899" cy="4725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75283"/>
            <a:ext cx="4025899" cy="4725480"/>
          </a:xfrm>
          <a:prstGeom prst="roundRect">
            <a:avLst>
              <a:gd name="adj" fmla="val 2505"/>
            </a:avLst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02738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9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95400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The title text box is full-slide with a masking graphic fill. To mask an image: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Step 1: Select the box and use Arrange menu on the Home tab or Drawing Tools &gt; Format tab to “Send to Back.”</a:t>
            </a:r>
            <a:br>
              <a:rPr lang="en-US" smtClean="0"/>
            </a:br>
            <a:r>
              <a:rPr lang="en-US" smtClean="0"/>
              <a:t>Step 2: Click picture icon to insert image.</a:t>
            </a:r>
            <a:br>
              <a:rPr lang="en-US" smtClean="0"/>
            </a:br>
            <a:r>
              <a:rPr lang="en-US" smtClean="0"/>
              <a:t>Step 3: Once image has been inserted, use Arrange menu to “Send to Back.”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blipFill>
            <a:blip r:embed="rId2"/>
            <a:srcRect/>
            <a:stretch>
              <a:fillRect/>
            </a:stretch>
          </a:blipFill>
        </p:spPr>
        <p:txBody>
          <a:bodyPr lIns="457200" rIns="4572000" bIns="1115568"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982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The title text box is full-slide with a masking graphic fill. To mask an image: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Step 1: Select the box and use Arrange menu on the Home tab or Drawing Tools &gt; Format tab to “Send to Back.”</a:t>
            </a:r>
            <a:br>
              <a:rPr lang="en-US" smtClean="0"/>
            </a:br>
            <a:r>
              <a:rPr lang="en-US" smtClean="0"/>
              <a:t>Step 2: Click picture icon to insert image.</a:t>
            </a:r>
            <a:br>
              <a:rPr lang="en-US" smtClean="0"/>
            </a:br>
            <a:r>
              <a:rPr lang="en-US" smtClean="0"/>
              <a:t>Step 3: Once image has been inserted, use Arrange menu to “Send to Back.”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blipFill>
            <a:blip r:embed="rId2"/>
            <a:srcRect/>
            <a:stretch>
              <a:fillRect/>
            </a:stretch>
          </a:blipFill>
        </p:spPr>
        <p:txBody>
          <a:bodyPr lIns="457200" rIns="4572000" bIns="1115568"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pic>
        <p:nvPicPr>
          <p:cNvPr id="11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03097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The title text box is full-slide with a masking graphic fill. To mask an image: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Step 1: Select the box and use Arrange menu on the Home tab or Drawing Tools &gt; Format tab to “Send to Back.”</a:t>
            </a:r>
            <a:br>
              <a:rPr lang="en-US" smtClean="0"/>
            </a:br>
            <a:r>
              <a:rPr lang="en-US" smtClean="0"/>
              <a:t>Step 2: Click picture icon to insert image.</a:t>
            </a:r>
            <a:br>
              <a:rPr lang="en-US" smtClean="0"/>
            </a:br>
            <a:r>
              <a:rPr lang="en-US" smtClean="0"/>
              <a:t>Step 3: Once image has been inserted, use Arrange menu to “Send to Back.”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blipFill>
            <a:blip r:embed="rId2"/>
            <a:srcRect/>
            <a:stretch>
              <a:fillRect/>
            </a:stretch>
          </a:blipFill>
        </p:spPr>
        <p:txBody>
          <a:bodyPr lIns="457200" rIns="4572000" bIns="1115568"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pic>
        <p:nvPicPr>
          <p:cNvPr id="11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9396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0933"/>
            <a:ext cx="8228012" cy="7958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CA" smtClean="0"/>
              <a:t>Click to add text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81125"/>
            <a:ext cx="8228012" cy="4719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380" y="6318251"/>
            <a:ext cx="336833" cy="3297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6"/>
                </a:solidFill>
              </a:defRPr>
            </a:lvl1pPr>
          </a:lstStyle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9" r:id="rId3"/>
    <p:sldLayoutId id="2147483680" r:id="rId4"/>
    <p:sldLayoutId id="2147483681" r:id="rId5"/>
    <p:sldLayoutId id="2147483682" r:id="rId6"/>
    <p:sldLayoutId id="2147483674" r:id="rId7"/>
    <p:sldLayoutId id="2147483694" r:id="rId8"/>
    <p:sldLayoutId id="2147483695" r:id="rId9"/>
    <p:sldLayoutId id="2147483673" r:id="rId10"/>
    <p:sldLayoutId id="2147483678" r:id="rId11"/>
    <p:sldLayoutId id="2147483677" r:id="rId12"/>
    <p:sldLayoutId id="2147483684" r:id="rId13"/>
    <p:sldLayoutId id="2147483689" r:id="rId14"/>
    <p:sldLayoutId id="2147483691" r:id="rId15"/>
    <p:sldLayoutId id="2147483692" r:id="rId16"/>
    <p:sldLayoutId id="214748369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800" b="0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Clr>
          <a:schemeClr val="accent4"/>
        </a:buClr>
        <a:buFont typeface="Arial" pitchFamily="34" charset="0"/>
        <a:buChar char="•"/>
        <a:defRPr sz="2400" b="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68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accent4"/>
        </a:buClr>
        <a:buFont typeface="BentonSansF Book" pitchFamily="50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720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400"/>
        </a:spcAft>
        <a:buClr>
          <a:schemeClr val="accent4"/>
        </a:buClr>
        <a:buSzTx/>
        <a:buFont typeface="Arial" pitchFamily="34" charset="0"/>
        <a:buChar char="•"/>
        <a:defRPr sz="18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972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600"/>
        </a:spcAft>
        <a:buClr>
          <a:schemeClr val="accent4"/>
        </a:buClr>
        <a:buSzTx/>
        <a:buFont typeface="BentonSansF Book" pitchFamily="50" charset="0"/>
        <a:buChar char="–"/>
        <a:defRPr sz="16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224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600"/>
        </a:spcAft>
        <a:buClr>
          <a:schemeClr val="accent4"/>
        </a:buClr>
        <a:buSzTx/>
        <a:buFont typeface="Arial" pitchFamily="34" charset="0"/>
        <a:buChar char="•"/>
        <a:defRPr sz="1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tracker.com/trktrnr/TRK_login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How to complete educational assignments and offerings in MyJourney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199" y="436103"/>
            <a:ext cx="6036733" cy="2327735"/>
          </a:xfrm>
        </p:spPr>
        <p:txBody>
          <a:bodyPr/>
          <a:lstStyle/>
          <a:p>
            <a:r>
              <a:rPr lang="en-US" dirty="0"/>
              <a:t>MyJourney LMS</a:t>
            </a:r>
            <a:br>
              <a:rPr lang="en-US" dirty="0"/>
            </a:br>
            <a:r>
              <a:rPr lang="en-US" dirty="0"/>
              <a:t>(learning management system)</a:t>
            </a:r>
          </a:p>
        </p:txBody>
      </p:sp>
    </p:spTree>
    <p:extLst>
      <p:ext uri="{BB962C8B-B14F-4D97-AF65-F5344CB8AC3E}">
        <p14:creationId xmlns:p14="http://schemas.microsoft.com/office/powerpoint/2010/main" val="25660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Cambria" panose="02040503050406030204" pitchFamily="18" charset="0"/>
              </a:rPr>
              <a:t>The new learning management system (LMS) for Dignity Health</a:t>
            </a:r>
          </a:p>
          <a:p>
            <a:pPr lvl="1"/>
            <a:r>
              <a:rPr lang="en-CA" dirty="0" smtClean="0">
                <a:latin typeface="Cambria" panose="02040503050406030204" pitchFamily="18" charset="0"/>
              </a:rPr>
              <a:t>Access to over 2000 classes</a:t>
            </a:r>
          </a:p>
          <a:p>
            <a:pPr lvl="1"/>
            <a:r>
              <a:rPr lang="en-CA" dirty="0" smtClean="0">
                <a:latin typeface="Cambria" panose="02040503050406030204" pitchFamily="18" charset="0"/>
              </a:rPr>
              <a:t>Brush up on skills</a:t>
            </a:r>
          </a:p>
          <a:p>
            <a:pPr lvl="1"/>
            <a:r>
              <a:rPr lang="en-CA" dirty="0" smtClean="0">
                <a:latin typeface="Cambria" panose="02040503050406030204" pitchFamily="18" charset="0"/>
              </a:rPr>
              <a:t>Learn new skills</a:t>
            </a:r>
          </a:p>
          <a:p>
            <a:pPr lvl="1"/>
            <a:r>
              <a:rPr lang="en-CA" dirty="0" smtClean="0">
                <a:latin typeface="Cambria" panose="02040503050406030204" pitchFamily="18" charset="0"/>
              </a:rPr>
              <a:t>Some classes may require manager approval to take</a:t>
            </a:r>
          </a:p>
          <a:p>
            <a:pPr lvl="1"/>
            <a:r>
              <a:rPr lang="en-CA" dirty="0" smtClean="0">
                <a:latin typeface="Cambria" panose="02040503050406030204" pitchFamily="18" charset="0"/>
              </a:rPr>
              <a:t>Some classes will be automatically assigned to you by education, corporate, or your manager or director. </a:t>
            </a:r>
          </a:p>
          <a:p>
            <a:pPr lvl="1"/>
            <a:r>
              <a:rPr lang="en-CA" dirty="0" smtClean="0">
                <a:latin typeface="Cambria" panose="02040503050406030204" pitchFamily="18" charset="0"/>
              </a:rPr>
              <a:t>Some classes are time sensitive and will have a due date attached. </a:t>
            </a:r>
          </a:p>
          <a:p>
            <a:pPr lvl="1"/>
            <a:r>
              <a:rPr lang="en-CA" dirty="0" smtClean="0">
                <a:latin typeface="Cambria" panose="02040503050406030204" pitchFamily="18" charset="0"/>
              </a:rPr>
              <a:t>A good practice is to go into MyJourney and Tracker Trainer once a week to complete any new educational requirements.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latin typeface="Cambria" panose="02040503050406030204" pitchFamily="18" charset="0"/>
              </a:rPr>
              <a:t>My Journey</a:t>
            </a:r>
            <a:endParaRPr lang="en-C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Working in a hospital demands continuous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There are always new products and new practices that need to be learned.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Equipment changes, processes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Get into a habit of checking MyJourney &amp; Tracker Trainer on a weekly basis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Required Education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Enter MyJourney from the desktop ICON on the 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The icon looks like a tiny orange suitcase.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Using MyJourney Step 1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61" y="2203419"/>
            <a:ext cx="8991037" cy="304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nut 6"/>
          <p:cNvSpPr/>
          <p:nvPr/>
        </p:nvSpPr>
        <p:spPr>
          <a:xfrm>
            <a:off x="5641675" y="3071004"/>
            <a:ext cx="577970" cy="664233"/>
          </a:xfrm>
          <a:prstGeom prst="donut">
            <a:avLst>
              <a:gd name="adj" fmla="val 4105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Once you have signed on you will be in the home page. It should say Welcome, and your first name.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There are 4 gray circles and below those are your ACTION ITEMS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Action Items are things you have signed up for or are assignments given by education or your manager/director.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The due date shows if one is assigned.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You will find the course: MyJourney Learning Portal Overview Demo please watch this to acquaint yourself with the system.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The first assigned training will come shortly if not already in place.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The Home Page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6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Three assignments taking approximately 5 min each have been assigned to help you navigate the new system. 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MyJourney Learning Portal Overview Demo.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MyJourney Learning-How to find and Sign up for training.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MyJourney Learning-How to launch an Online Course.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Following these will be the first Mandatory Required Compliance Course required every year. </a:t>
            </a:r>
            <a:r>
              <a:rPr lang="en-US" sz="1200" dirty="0" smtClean="0">
                <a:latin typeface="Cambria" panose="02040503050406030204" pitchFamily="18" charset="0"/>
              </a:rPr>
              <a:t>(see next slide)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First Assignments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1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This will be the first educational assignment for 2016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The training is due by February 29</a:t>
            </a:r>
            <a:r>
              <a:rPr lang="en-US" baseline="30000" dirty="0" smtClean="0">
                <a:latin typeface="Cambria" panose="02040503050406030204" pitchFamily="18" charset="0"/>
              </a:rPr>
              <a:t>th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Some educational offerings will still come on Tracker Trainer so don’t forget that website as well. </a:t>
            </a:r>
          </a:p>
          <a:p>
            <a:r>
              <a:rPr lang="en-US" dirty="0">
                <a:latin typeface="Cambria" panose="02040503050406030204" pitchFamily="18" charset="0"/>
                <a:hlinkClick r:id="rId2"/>
              </a:rPr>
              <a:t>http://</a:t>
            </a:r>
            <a:r>
              <a:rPr lang="en-US" dirty="0" smtClean="0">
                <a:latin typeface="Cambria" panose="02040503050406030204" pitchFamily="18" charset="0"/>
                <a:hlinkClick r:id="rId2"/>
              </a:rPr>
              <a:t>www.edutracker.com/trktrnr/TRK_login.aspx</a:t>
            </a: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We as an organization and an education department want to meet your needs for up to date knowledge to improve and maintain excellent practice in whatever position you are employed. </a:t>
            </a:r>
            <a:r>
              <a:rPr lang="en-US" dirty="0" smtClean="0">
                <a:latin typeface="Cambria" panose="02040503050406030204" pitchFamily="18" charset="0"/>
              </a:rPr>
              <a:t>  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DH FY16 ACE Compliance Training 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9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Cambria" panose="02040503050406030204" pitchFamily="18" charset="0"/>
              </a:rPr>
              <a:t>Thank You</a:t>
            </a:r>
            <a:endParaRPr lang="en-C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S_NET" val="2.0.50727.1873"/>
  <p:tag name="AS_OS" val="Microsoft Windows NT 5.2.3790 Service Pack 2"/>
  <p:tag name="AS_RELEASE_DATE" val="2012.02.28"/>
  <p:tag name="AS_TITLE" val="Aspose.Slides for .NET 2.0"/>
  <p:tag name="AS_VERSION" val="6.0.0.0"/>
</p:tagLst>
</file>

<file path=ppt/theme/theme1.xml><?xml version="1.0" encoding="utf-8"?>
<a:theme xmlns:a="http://schemas.openxmlformats.org/drawingml/2006/main" name="DignityHealth_2013_3309_07ppt_05152012_v2">
  <a:themeElements>
    <a:clrScheme name="Custom 13">
      <a:dk1>
        <a:srgbClr val="000000"/>
      </a:dk1>
      <a:lt1>
        <a:srgbClr val="FFFFFF"/>
      </a:lt1>
      <a:dk2>
        <a:srgbClr val="D95E00"/>
      </a:dk2>
      <a:lt2>
        <a:srgbClr val="FFFFFF"/>
      </a:lt2>
      <a:accent1>
        <a:srgbClr val="EAAB00"/>
      </a:accent1>
      <a:accent2>
        <a:srgbClr val="D95E00"/>
      </a:accent2>
      <a:accent3>
        <a:srgbClr val="5E9732"/>
      </a:accent3>
      <a:accent4>
        <a:srgbClr val="0070C0"/>
      </a:accent4>
      <a:accent5>
        <a:srgbClr val="AA272F"/>
      </a:accent5>
      <a:accent6>
        <a:srgbClr val="5F6062"/>
      </a:accent6>
      <a:hlink>
        <a:srgbClr val="0070C0"/>
      </a:hlink>
      <a:folHlink>
        <a:srgbClr val="AA272F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  <a:font script="Geor" typeface="Sylfaen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  <a:font script="Geor" typeface="Sylfaen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DignityHealth_2013_3309_07ppt_05152012_v2</Template>
  <TotalTime>72</TotalTime>
  <Words>404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DignityHealth_2013_3309_07ppt_05152012_v2</vt:lpstr>
      <vt:lpstr>MyJourney LMS (learning management system)</vt:lpstr>
      <vt:lpstr>My Journey</vt:lpstr>
      <vt:lpstr>Required Education</vt:lpstr>
      <vt:lpstr>Using MyJourney Step 1</vt:lpstr>
      <vt:lpstr>The Home Page</vt:lpstr>
      <vt:lpstr>First Assignments</vt:lpstr>
      <vt:lpstr>DH FY16 ACE Compliance Training </vt:lpstr>
      <vt:lpstr>Thank You</vt:lpstr>
    </vt:vector>
  </TitlesOfParts>
  <Company>Dignity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MyJourney LMS (learning management system)</dc:title>
  <dc:creator>Rievley, Cheri L. - SBMC</dc:creator>
  <dc:description>Version 2: Final Version as of 5/15/2012.  For assistance or to report issues, please contact Dignity Health IT Help Desk.</dc:description>
  <cp:lastModifiedBy>Rievley, Cheri L. - SBMC</cp:lastModifiedBy>
  <cp:revision>5</cp:revision>
  <dcterms:created xsi:type="dcterms:W3CDTF">2015-12-11T19:01:08Z</dcterms:created>
  <dcterms:modified xsi:type="dcterms:W3CDTF">2015-12-11T20:19:27Z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2012-05-15T06:00:00Z</vt:filetime>
  </property>
</Properties>
</file>